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384" r:id="rId2"/>
    <p:sldId id="257" r:id="rId3"/>
    <p:sldId id="379" r:id="rId4"/>
    <p:sldId id="387" r:id="rId5"/>
    <p:sldId id="371" r:id="rId6"/>
    <p:sldId id="368" r:id="rId7"/>
    <p:sldId id="388" r:id="rId8"/>
    <p:sldId id="370" r:id="rId9"/>
    <p:sldId id="399" r:id="rId10"/>
    <p:sldId id="407" r:id="rId11"/>
    <p:sldId id="404" r:id="rId12"/>
    <p:sldId id="410" r:id="rId13"/>
    <p:sldId id="398" r:id="rId14"/>
    <p:sldId id="409" r:id="rId15"/>
    <p:sldId id="394" r:id="rId16"/>
    <p:sldId id="380" r:id="rId17"/>
    <p:sldId id="408" r:id="rId18"/>
  </p:sldIdLst>
  <p:sldSz cx="12192000" cy="6858000"/>
  <p:notesSz cx="6888163" cy="10018713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żytkownik systemu Windows" initials="UsW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3A3A"/>
    <a:srgbClr val="FF3300"/>
    <a:srgbClr val="828282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 pośredni 2 — Ak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924" autoAdjust="0"/>
    <p:restoredTop sz="94660" autoAdjust="0"/>
  </p:normalViewPr>
  <p:slideViewPr>
    <p:cSldViewPr>
      <p:cViewPr varScale="1">
        <p:scale>
          <a:sx n="98" d="100"/>
          <a:sy n="98" d="100"/>
        </p:scale>
        <p:origin x="114" y="3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256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2-01T10:40:23.789" idx="2">
    <p:pos x="10" y="1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3B61D2-4AA5-4E39-BEF5-72CE73AD953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BE4F04D9-CA51-49B6-82D5-276530E52C48}">
      <dgm:prSet phldrT="[Tekst]" custT="1"/>
      <dgm:spPr>
        <a:solidFill>
          <a:srgbClr val="002060"/>
        </a:solidFill>
      </dgm:spPr>
      <dgm:t>
        <a:bodyPr/>
        <a:lstStyle/>
        <a:p>
          <a:r>
            <a:rPr lang="pl-PL" sz="1800" b="1" dirty="0" smtClean="0">
              <a:latin typeface="+mj-lt"/>
            </a:rPr>
            <a:t>PROJEKT</a:t>
          </a:r>
          <a:br>
            <a:rPr lang="pl-PL" sz="1800" b="1" dirty="0" smtClean="0">
              <a:latin typeface="+mj-lt"/>
            </a:rPr>
          </a:br>
          <a:r>
            <a:rPr lang="pl-PL" sz="1800" b="1" dirty="0" smtClean="0">
              <a:latin typeface="+mj-lt"/>
            </a:rPr>
            <a:t>OGÓLNOMIEJSKI</a:t>
          </a:r>
          <a:endParaRPr lang="pl-PL" sz="1800" b="1" dirty="0">
            <a:latin typeface="+mj-lt"/>
          </a:endParaRPr>
        </a:p>
      </dgm:t>
    </dgm:pt>
    <dgm:pt modelId="{E7EC3003-4946-43F1-A1CE-50EA89A59032}" type="parTrans" cxnId="{006CA1F3-89D3-4B5D-B7D9-8EE4802A38C0}">
      <dgm:prSet/>
      <dgm:spPr/>
      <dgm:t>
        <a:bodyPr/>
        <a:lstStyle/>
        <a:p>
          <a:endParaRPr lang="pl-PL">
            <a:latin typeface="DaxPro-Regular" panose="02000506060000020004" pitchFamily="50" charset="-18"/>
          </a:endParaRPr>
        </a:p>
      </dgm:t>
    </dgm:pt>
    <dgm:pt modelId="{4C7EC3C9-0D93-428E-AEF4-B8EEE80CB622}" type="sibTrans" cxnId="{006CA1F3-89D3-4B5D-B7D9-8EE4802A38C0}">
      <dgm:prSet/>
      <dgm:spPr/>
      <dgm:t>
        <a:bodyPr/>
        <a:lstStyle/>
        <a:p>
          <a:endParaRPr lang="pl-PL">
            <a:latin typeface="DaxPro-Regular" panose="02000506060000020004" pitchFamily="50" charset="-18"/>
          </a:endParaRPr>
        </a:p>
      </dgm:t>
    </dgm:pt>
    <dgm:pt modelId="{E2624839-54A2-423D-804E-1E09368E0232}">
      <dgm:prSet phldrT="[Teks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1800" dirty="0" smtClean="0">
              <a:solidFill>
                <a:schemeClr val="tx1"/>
              </a:solidFill>
              <a:latin typeface="+mj-lt"/>
            </a:rPr>
            <a:t>dotyczy potrzeb</a:t>
          </a:r>
          <a:br>
            <a:rPr lang="pl-PL" sz="1800" dirty="0" smtClean="0">
              <a:solidFill>
                <a:schemeClr val="tx1"/>
              </a:solidFill>
              <a:latin typeface="+mj-lt"/>
            </a:rPr>
          </a:br>
          <a:r>
            <a:rPr lang="pl-PL" sz="1800" dirty="0" smtClean="0">
              <a:solidFill>
                <a:schemeClr val="tx1"/>
              </a:solidFill>
              <a:latin typeface="+mj-lt"/>
            </a:rPr>
            <a:t>mieszkańców więcej niż jednego osiedla Miasta Białegostoku</a:t>
          </a:r>
          <a:endParaRPr lang="pl-PL" sz="1800" dirty="0">
            <a:solidFill>
              <a:schemeClr val="tx1"/>
            </a:solidFill>
            <a:latin typeface="+mj-lt"/>
          </a:endParaRPr>
        </a:p>
      </dgm:t>
    </dgm:pt>
    <dgm:pt modelId="{1E0839A7-CE51-440D-87F1-5E3287BCE596}" type="parTrans" cxnId="{5A4F9C39-239E-479C-89A4-BF149ABFA96C}">
      <dgm:prSet/>
      <dgm:spPr/>
      <dgm:t>
        <a:bodyPr/>
        <a:lstStyle/>
        <a:p>
          <a:endParaRPr lang="pl-PL">
            <a:latin typeface="DaxPro-Regular" panose="02000506060000020004" pitchFamily="50" charset="-18"/>
          </a:endParaRPr>
        </a:p>
      </dgm:t>
    </dgm:pt>
    <dgm:pt modelId="{C96A23DE-1323-4ECD-B46B-D23559319CBC}" type="sibTrans" cxnId="{5A4F9C39-239E-479C-89A4-BF149ABFA96C}">
      <dgm:prSet/>
      <dgm:spPr/>
      <dgm:t>
        <a:bodyPr/>
        <a:lstStyle/>
        <a:p>
          <a:endParaRPr lang="pl-PL">
            <a:latin typeface="DaxPro-Regular" panose="02000506060000020004" pitchFamily="50" charset="-18"/>
          </a:endParaRPr>
        </a:p>
      </dgm:t>
    </dgm:pt>
    <dgm:pt modelId="{4D36DBE9-7308-42F5-975A-095922C2B69C}">
      <dgm:prSet phldrT="[Tekst]" custT="1"/>
      <dgm:spPr>
        <a:solidFill>
          <a:srgbClr val="002060"/>
        </a:solidFill>
      </dgm:spPr>
      <dgm:t>
        <a:bodyPr/>
        <a:lstStyle/>
        <a:p>
          <a:r>
            <a:rPr lang="pl-PL" sz="1800" b="1" dirty="0" smtClean="0">
              <a:latin typeface="+mj-lt"/>
            </a:rPr>
            <a:t>PROJEKT</a:t>
          </a:r>
          <a:br>
            <a:rPr lang="pl-PL" sz="1800" b="1" dirty="0" smtClean="0">
              <a:latin typeface="+mj-lt"/>
            </a:rPr>
          </a:br>
          <a:r>
            <a:rPr lang="pl-PL" sz="1800" b="1" dirty="0" smtClean="0">
              <a:latin typeface="+mj-lt"/>
            </a:rPr>
            <a:t>OSIEDLOWY</a:t>
          </a:r>
          <a:endParaRPr lang="pl-PL" sz="1800" b="1" dirty="0">
            <a:latin typeface="+mj-lt"/>
          </a:endParaRPr>
        </a:p>
      </dgm:t>
    </dgm:pt>
    <dgm:pt modelId="{F61E9A75-A358-4C61-BD2C-F04C131BE543}" type="parTrans" cxnId="{9D0C5764-8D26-4771-AA1A-B71E7CC82BEF}">
      <dgm:prSet/>
      <dgm:spPr/>
      <dgm:t>
        <a:bodyPr/>
        <a:lstStyle/>
        <a:p>
          <a:endParaRPr lang="pl-PL">
            <a:latin typeface="DaxPro-Regular" panose="02000506060000020004" pitchFamily="50" charset="-18"/>
          </a:endParaRPr>
        </a:p>
      </dgm:t>
    </dgm:pt>
    <dgm:pt modelId="{5CA9315B-11A1-455C-9A74-7E84892293F0}" type="sibTrans" cxnId="{9D0C5764-8D26-4771-AA1A-B71E7CC82BEF}">
      <dgm:prSet/>
      <dgm:spPr/>
      <dgm:t>
        <a:bodyPr/>
        <a:lstStyle/>
        <a:p>
          <a:endParaRPr lang="pl-PL">
            <a:latin typeface="DaxPro-Regular" panose="02000506060000020004" pitchFamily="50" charset="-18"/>
          </a:endParaRPr>
        </a:p>
      </dgm:t>
    </dgm:pt>
    <dgm:pt modelId="{135AD8A4-1160-4B6D-8B70-36AF6DC6CC3C}">
      <dgm:prSet phldrT="[Teks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pl-PL" sz="1800" dirty="0" smtClean="0">
              <a:solidFill>
                <a:schemeClr val="tx1"/>
              </a:solidFill>
              <a:latin typeface="+mj-lt"/>
            </a:rPr>
            <a:t>dotyczy potrzeb</a:t>
          </a:r>
          <a:br>
            <a:rPr lang="pl-PL" sz="1800" dirty="0" smtClean="0">
              <a:solidFill>
                <a:schemeClr val="tx1"/>
              </a:solidFill>
              <a:latin typeface="+mj-lt"/>
            </a:rPr>
          </a:br>
          <a:r>
            <a:rPr lang="pl-PL" sz="1800" dirty="0" smtClean="0">
              <a:solidFill>
                <a:schemeClr val="tx1"/>
              </a:solidFill>
              <a:latin typeface="+mj-lt"/>
            </a:rPr>
            <a:t>mieszkańców jednego</a:t>
          </a:r>
          <a:br>
            <a:rPr lang="pl-PL" sz="1800" dirty="0" smtClean="0">
              <a:solidFill>
                <a:schemeClr val="tx1"/>
              </a:solidFill>
              <a:latin typeface="+mj-lt"/>
            </a:rPr>
          </a:br>
          <a:r>
            <a:rPr lang="pl-PL" sz="1800" dirty="0" smtClean="0">
              <a:solidFill>
                <a:schemeClr val="tx1"/>
              </a:solidFill>
              <a:latin typeface="+mj-lt"/>
            </a:rPr>
            <a:t>z osiedli Miasta</a:t>
          </a:r>
          <a:br>
            <a:rPr lang="pl-PL" sz="1800" dirty="0" smtClean="0">
              <a:solidFill>
                <a:schemeClr val="tx1"/>
              </a:solidFill>
              <a:latin typeface="+mj-lt"/>
            </a:rPr>
          </a:br>
          <a:r>
            <a:rPr lang="pl-PL" sz="1800" dirty="0" smtClean="0">
              <a:solidFill>
                <a:schemeClr val="tx1"/>
              </a:solidFill>
              <a:latin typeface="+mj-lt"/>
            </a:rPr>
            <a:t>Białegostoku</a:t>
          </a:r>
          <a:endParaRPr lang="pl-PL" sz="1800" dirty="0">
            <a:solidFill>
              <a:schemeClr val="tx1"/>
            </a:solidFill>
            <a:latin typeface="+mj-lt"/>
          </a:endParaRPr>
        </a:p>
      </dgm:t>
    </dgm:pt>
    <dgm:pt modelId="{D64242F8-AF3B-4B9C-8E4F-AEE3970F47D8}" type="parTrans" cxnId="{0ED0F0B0-CF72-4B85-931A-DF01B2EE6B2B}">
      <dgm:prSet/>
      <dgm:spPr/>
      <dgm:t>
        <a:bodyPr/>
        <a:lstStyle/>
        <a:p>
          <a:endParaRPr lang="pl-PL">
            <a:latin typeface="DaxPro-Regular" panose="02000506060000020004" pitchFamily="50" charset="-18"/>
          </a:endParaRPr>
        </a:p>
      </dgm:t>
    </dgm:pt>
    <dgm:pt modelId="{5342A962-ED19-439E-958F-A13B26916E67}" type="sibTrans" cxnId="{0ED0F0B0-CF72-4B85-931A-DF01B2EE6B2B}">
      <dgm:prSet/>
      <dgm:spPr/>
      <dgm:t>
        <a:bodyPr/>
        <a:lstStyle/>
        <a:p>
          <a:endParaRPr lang="pl-PL">
            <a:latin typeface="DaxPro-Regular" panose="02000506060000020004" pitchFamily="50" charset="-18"/>
          </a:endParaRPr>
        </a:p>
      </dgm:t>
    </dgm:pt>
    <dgm:pt modelId="{B843F262-A1BB-4E0E-BDDE-26CA1168430E}">
      <dgm:prSet phldrT="[Tekst]" custT="1"/>
      <dgm:spPr>
        <a:solidFill>
          <a:srgbClr val="C00000"/>
        </a:solidFill>
      </dgm:spPr>
      <dgm:t>
        <a:bodyPr/>
        <a:lstStyle/>
        <a:p>
          <a:r>
            <a:rPr lang="pl-PL" sz="2000" b="1" dirty="0" smtClean="0">
              <a:latin typeface="+mj-lt"/>
            </a:rPr>
            <a:t>KATEGORIE PROJEKTÓW*</a:t>
          </a:r>
          <a:endParaRPr lang="pl-PL" sz="2000" b="1" dirty="0">
            <a:latin typeface="+mj-lt"/>
          </a:endParaRPr>
        </a:p>
      </dgm:t>
    </dgm:pt>
    <dgm:pt modelId="{349DC77E-86AD-44B1-9A36-E6E2AC8CBE73}" type="sibTrans" cxnId="{DAE3D0F6-B077-47BE-ACAA-FE3F5C5EA79D}">
      <dgm:prSet/>
      <dgm:spPr/>
      <dgm:t>
        <a:bodyPr/>
        <a:lstStyle/>
        <a:p>
          <a:endParaRPr lang="pl-PL">
            <a:latin typeface="DaxPro-Regular" panose="02000506060000020004" pitchFamily="50" charset="-18"/>
          </a:endParaRPr>
        </a:p>
      </dgm:t>
    </dgm:pt>
    <dgm:pt modelId="{122069FC-0C4A-4B4A-8652-98BB970F04D0}" type="parTrans" cxnId="{DAE3D0F6-B077-47BE-ACAA-FE3F5C5EA79D}">
      <dgm:prSet/>
      <dgm:spPr/>
      <dgm:t>
        <a:bodyPr/>
        <a:lstStyle/>
        <a:p>
          <a:endParaRPr lang="pl-PL">
            <a:latin typeface="DaxPro-Regular" panose="02000506060000020004" pitchFamily="50" charset="-18"/>
          </a:endParaRPr>
        </a:p>
      </dgm:t>
    </dgm:pt>
    <dgm:pt modelId="{2122ED10-4FBD-4D98-86B6-B05EFC8CD301}" type="pres">
      <dgm:prSet presAssocID="{673B61D2-4AA5-4E39-BEF5-72CE73AD953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l-PL"/>
        </a:p>
      </dgm:t>
    </dgm:pt>
    <dgm:pt modelId="{5862056E-08AB-4D43-A186-7C0917215A86}" type="pres">
      <dgm:prSet presAssocID="{B843F262-A1BB-4E0E-BDDE-26CA1168430E}" presName="hierRoot1" presStyleCnt="0">
        <dgm:presLayoutVars>
          <dgm:hierBranch val="init"/>
        </dgm:presLayoutVars>
      </dgm:prSet>
      <dgm:spPr/>
    </dgm:pt>
    <dgm:pt modelId="{60F1A0B4-0437-4D96-BAB9-0CD87563B9C4}" type="pres">
      <dgm:prSet presAssocID="{B843F262-A1BB-4E0E-BDDE-26CA1168430E}" presName="rootComposite1" presStyleCnt="0"/>
      <dgm:spPr/>
    </dgm:pt>
    <dgm:pt modelId="{B0F4B16B-5B8E-4E62-9B70-7E808304F178}" type="pres">
      <dgm:prSet presAssocID="{B843F262-A1BB-4E0E-BDDE-26CA1168430E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D3F16396-FB26-4D66-A18B-9CF28603535D}" type="pres">
      <dgm:prSet presAssocID="{B843F262-A1BB-4E0E-BDDE-26CA1168430E}" presName="rootConnector1" presStyleLbl="node1" presStyleIdx="0" presStyleCnt="0"/>
      <dgm:spPr/>
      <dgm:t>
        <a:bodyPr/>
        <a:lstStyle/>
        <a:p>
          <a:endParaRPr lang="pl-PL"/>
        </a:p>
      </dgm:t>
    </dgm:pt>
    <dgm:pt modelId="{8B678892-4C13-4FDA-9887-CFD62F44C830}" type="pres">
      <dgm:prSet presAssocID="{B843F262-A1BB-4E0E-BDDE-26CA1168430E}" presName="hierChild2" presStyleCnt="0"/>
      <dgm:spPr/>
    </dgm:pt>
    <dgm:pt modelId="{39245F01-CBC8-4C69-8885-29836C96D137}" type="pres">
      <dgm:prSet presAssocID="{E7EC3003-4946-43F1-A1CE-50EA89A59032}" presName="Name37" presStyleLbl="parChTrans1D2" presStyleIdx="0" presStyleCnt="2"/>
      <dgm:spPr/>
      <dgm:t>
        <a:bodyPr/>
        <a:lstStyle/>
        <a:p>
          <a:endParaRPr lang="pl-PL"/>
        </a:p>
      </dgm:t>
    </dgm:pt>
    <dgm:pt modelId="{967E114D-05A9-415A-81F8-024B535A3D22}" type="pres">
      <dgm:prSet presAssocID="{BE4F04D9-CA51-49B6-82D5-276530E52C48}" presName="hierRoot2" presStyleCnt="0">
        <dgm:presLayoutVars>
          <dgm:hierBranch val="init"/>
        </dgm:presLayoutVars>
      </dgm:prSet>
      <dgm:spPr/>
    </dgm:pt>
    <dgm:pt modelId="{84A35829-D65C-491D-A042-D0C1B842AF85}" type="pres">
      <dgm:prSet presAssocID="{BE4F04D9-CA51-49B6-82D5-276530E52C48}" presName="rootComposite" presStyleCnt="0"/>
      <dgm:spPr/>
    </dgm:pt>
    <dgm:pt modelId="{06EAA4E1-394B-4AF6-988A-3A83510A44EA}" type="pres">
      <dgm:prSet presAssocID="{BE4F04D9-CA51-49B6-82D5-276530E52C48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E1FA38B1-71EB-4B13-A090-61178E5F8F3C}" type="pres">
      <dgm:prSet presAssocID="{BE4F04D9-CA51-49B6-82D5-276530E52C48}" presName="rootConnector" presStyleLbl="node2" presStyleIdx="0" presStyleCnt="2"/>
      <dgm:spPr/>
      <dgm:t>
        <a:bodyPr/>
        <a:lstStyle/>
        <a:p>
          <a:endParaRPr lang="pl-PL"/>
        </a:p>
      </dgm:t>
    </dgm:pt>
    <dgm:pt modelId="{7C2B45B1-6122-4313-B361-1C375BF3F9DD}" type="pres">
      <dgm:prSet presAssocID="{BE4F04D9-CA51-49B6-82D5-276530E52C48}" presName="hierChild4" presStyleCnt="0"/>
      <dgm:spPr/>
    </dgm:pt>
    <dgm:pt modelId="{D78AECFB-7EAE-46B2-BB23-6856C4B01D47}" type="pres">
      <dgm:prSet presAssocID="{1E0839A7-CE51-440D-87F1-5E3287BCE596}" presName="Name37" presStyleLbl="parChTrans1D3" presStyleIdx="0" presStyleCnt="2"/>
      <dgm:spPr/>
      <dgm:t>
        <a:bodyPr/>
        <a:lstStyle/>
        <a:p>
          <a:endParaRPr lang="pl-PL"/>
        </a:p>
      </dgm:t>
    </dgm:pt>
    <dgm:pt modelId="{1248829D-02FE-434C-B337-EE1B03229146}" type="pres">
      <dgm:prSet presAssocID="{E2624839-54A2-423D-804E-1E09368E0232}" presName="hierRoot2" presStyleCnt="0">
        <dgm:presLayoutVars>
          <dgm:hierBranch val="init"/>
        </dgm:presLayoutVars>
      </dgm:prSet>
      <dgm:spPr/>
    </dgm:pt>
    <dgm:pt modelId="{99C73169-13F4-4BA5-ADCE-932FDDEAB835}" type="pres">
      <dgm:prSet presAssocID="{E2624839-54A2-423D-804E-1E09368E0232}" presName="rootComposite" presStyleCnt="0"/>
      <dgm:spPr/>
    </dgm:pt>
    <dgm:pt modelId="{358B44C1-4A18-4664-94A0-8952FC272995}" type="pres">
      <dgm:prSet presAssocID="{E2624839-54A2-423D-804E-1E09368E0232}" presName="rootText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A72D86DD-DAFA-4EF2-A4E9-6DF24A91FF34}" type="pres">
      <dgm:prSet presAssocID="{E2624839-54A2-423D-804E-1E09368E0232}" presName="rootConnector" presStyleLbl="node3" presStyleIdx="0" presStyleCnt="2"/>
      <dgm:spPr/>
      <dgm:t>
        <a:bodyPr/>
        <a:lstStyle/>
        <a:p>
          <a:endParaRPr lang="pl-PL"/>
        </a:p>
      </dgm:t>
    </dgm:pt>
    <dgm:pt modelId="{CC729DC0-C597-47F1-8BB7-E6085BF9154E}" type="pres">
      <dgm:prSet presAssocID="{E2624839-54A2-423D-804E-1E09368E0232}" presName="hierChild4" presStyleCnt="0"/>
      <dgm:spPr/>
    </dgm:pt>
    <dgm:pt modelId="{82C17A3C-28AC-4737-A84F-683EC39DB5A0}" type="pres">
      <dgm:prSet presAssocID="{E2624839-54A2-423D-804E-1E09368E0232}" presName="hierChild5" presStyleCnt="0"/>
      <dgm:spPr/>
    </dgm:pt>
    <dgm:pt modelId="{915E2558-F0C3-4637-AE3F-2B68CF616C60}" type="pres">
      <dgm:prSet presAssocID="{BE4F04D9-CA51-49B6-82D5-276530E52C48}" presName="hierChild5" presStyleCnt="0"/>
      <dgm:spPr/>
    </dgm:pt>
    <dgm:pt modelId="{B3E4CB50-6609-4D58-9226-0E55C88A15A3}" type="pres">
      <dgm:prSet presAssocID="{F61E9A75-A358-4C61-BD2C-F04C131BE543}" presName="Name37" presStyleLbl="parChTrans1D2" presStyleIdx="1" presStyleCnt="2"/>
      <dgm:spPr/>
      <dgm:t>
        <a:bodyPr/>
        <a:lstStyle/>
        <a:p>
          <a:endParaRPr lang="pl-PL"/>
        </a:p>
      </dgm:t>
    </dgm:pt>
    <dgm:pt modelId="{6B726248-1FD2-4751-9D6F-25591523B9F3}" type="pres">
      <dgm:prSet presAssocID="{4D36DBE9-7308-42F5-975A-095922C2B69C}" presName="hierRoot2" presStyleCnt="0">
        <dgm:presLayoutVars>
          <dgm:hierBranch val="init"/>
        </dgm:presLayoutVars>
      </dgm:prSet>
      <dgm:spPr/>
    </dgm:pt>
    <dgm:pt modelId="{3EE389E6-8FE3-4A16-8EF2-7D581FEBCF3D}" type="pres">
      <dgm:prSet presAssocID="{4D36DBE9-7308-42F5-975A-095922C2B69C}" presName="rootComposite" presStyleCnt="0"/>
      <dgm:spPr/>
    </dgm:pt>
    <dgm:pt modelId="{D73E93D9-6435-4D33-ADD0-B9B902114CF9}" type="pres">
      <dgm:prSet presAssocID="{4D36DBE9-7308-42F5-975A-095922C2B69C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516B9234-21AB-4AE2-88CD-DC5C0845B758}" type="pres">
      <dgm:prSet presAssocID="{4D36DBE9-7308-42F5-975A-095922C2B69C}" presName="rootConnector" presStyleLbl="node2" presStyleIdx="1" presStyleCnt="2"/>
      <dgm:spPr/>
      <dgm:t>
        <a:bodyPr/>
        <a:lstStyle/>
        <a:p>
          <a:endParaRPr lang="pl-PL"/>
        </a:p>
      </dgm:t>
    </dgm:pt>
    <dgm:pt modelId="{14907741-6BA4-4DCF-9D63-9103E3051E37}" type="pres">
      <dgm:prSet presAssocID="{4D36DBE9-7308-42F5-975A-095922C2B69C}" presName="hierChild4" presStyleCnt="0"/>
      <dgm:spPr/>
    </dgm:pt>
    <dgm:pt modelId="{40F4110D-6DB3-4183-A732-A04B362391CC}" type="pres">
      <dgm:prSet presAssocID="{D64242F8-AF3B-4B9C-8E4F-AEE3970F47D8}" presName="Name37" presStyleLbl="parChTrans1D3" presStyleIdx="1" presStyleCnt="2"/>
      <dgm:spPr/>
      <dgm:t>
        <a:bodyPr/>
        <a:lstStyle/>
        <a:p>
          <a:endParaRPr lang="pl-PL"/>
        </a:p>
      </dgm:t>
    </dgm:pt>
    <dgm:pt modelId="{8EC30EAD-CBBB-4CB7-B33E-A224CE737473}" type="pres">
      <dgm:prSet presAssocID="{135AD8A4-1160-4B6D-8B70-36AF6DC6CC3C}" presName="hierRoot2" presStyleCnt="0">
        <dgm:presLayoutVars>
          <dgm:hierBranch val="init"/>
        </dgm:presLayoutVars>
      </dgm:prSet>
      <dgm:spPr/>
    </dgm:pt>
    <dgm:pt modelId="{597BF9CB-3E31-4B58-9D2F-81612F81C014}" type="pres">
      <dgm:prSet presAssocID="{135AD8A4-1160-4B6D-8B70-36AF6DC6CC3C}" presName="rootComposite" presStyleCnt="0"/>
      <dgm:spPr/>
    </dgm:pt>
    <dgm:pt modelId="{F85CBD2C-27CA-4D48-98A6-4238186A1BD2}" type="pres">
      <dgm:prSet presAssocID="{135AD8A4-1160-4B6D-8B70-36AF6DC6CC3C}" presName="rootText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pl-PL"/>
        </a:p>
      </dgm:t>
    </dgm:pt>
    <dgm:pt modelId="{E2A24897-A4C8-4F8D-A2A2-C136D1DED254}" type="pres">
      <dgm:prSet presAssocID="{135AD8A4-1160-4B6D-8B70-36AF6DC6CC3C}" presName="rootConnector" presStyleLbl="node3" presStyleIdx="1" presStyleCnt="2"/>
      <dgm:spPr/>
      <dgm:t>
        <a:bodyPr/>
        <a:lstStyle/>
        <a:p>
          <a:endParaRPr lang="pl-PL"/>
        </a:p>
      </dgm:t>
    </dgm:pt>
    <dgm:pt modelId="{514D1C3E-41F0-47F0-A58A-3466827FB57E}" type="pres">
      <dgm:prSet presAssocID="{135AD8A4-1160-4B6D-8B70-36AF6DC6CC3C}" presName="hierChild4" presStyleCnt="0"/>
      <dgm:spPr/>
    </dgm:pt>
    <dgm:pt modelId="{DA243CC0-5E2E-4D14-8220-473F89C08FB8}" type="pres">
      <dgm:prSet presAssocID="{135AD8A4-1160-4B6D-8B70-36AF6DC6CC3C}" presName="hierChild5" presStyleCnt="0"/>
      <dgm:spPr/>
    </dgm:pt>
    <dgm:pt modelId="{E644CE26-F3EB-4E8A-9D1D-175ED24D999C}" type="pres">
      <dgm:prSet presAssocID="{4D36DBE9-7308-42F5-975A-095922C2B69C}" presName="hierChild5" presStyleCnt="0"/>
      <dgm:spPr/>
    </dgm:pt>
    <dgm:pt modelId="{5E794FDF-E42F-487D-B018-EC1D1381F6BB}" type="pres">
      <dgm:prSet presAssocID="{B843F262-A1BB-4E0E-BDDE-26CA1168430E}" presName="hierChild3" presStyleCnt="0"/>
      <dgm:spPr/>
    </dgm:pt>
  </dgm:ptLst>
  <dgm:cxnLst>
    <dgm:cxn modelId="{794C4932-F8A4-42C8-84DE-7D33CC6153AC}" type="presOf" srcId="{D64242F8-AF3B-4B9C-8E4F-AEE3970F47D8}" destId="{40F4110D-6DB3-4183-A732-A04B362391CC}" srcOrd="0" destOrd="0" presId="urn:microsoft.com/office/officeart/2005/8/layout/orgChart1"/>
    <dgm:cxn modelId="{BF8C54EB-0D13-44ED-97E3-167DD2BA7176}" type="presOf" srcId="{135AD8A4-1160-4B6D-8B70-36AF6DC6CC3C}" destId="{E2A24897-A4C8-4F8D-A2A2-C136D1DED254}" srcOrd="1" destOrd="0" presId="urn:microsoft.com/office/officeart/2005/8/layout/orgChart1"/>
    <dgm:cxn modelId="{F7395813-EE2D-47AA-8794-5DAFB9BED8F5}" type="presOf" srcId="{BE4F04D9-CA51-49B6-82D5-276530E52C48}" destId="{E1FA38B1-71EB-4B13-A090-61178E5F8F3C}" srcOrd="1" destOrd="0" presId="urn:microsoft.com/office/officeart/2005/8/layout/orgChart1"/>
    <dgm:cxn modelId="{9D0C5764-8D26-4771-AA1A-B71E7CC82BEF}" srcId="{B843F262-A1BB-4E0E-BDDE-26CA1168430E}" destId="{4D36DBE9-7308-42F5-975A-095922C2B69C}" srcOrd="1" destOrd="0" parTransId="{F61E9A75-A358-4C61-BD2C-F04C131BE543}" sibTransId="{5CA9315B-11A1-455C-9A74-7E84892293F0}"/>
    <dgm:cxn modelId="{C12936A6-4D99-40F4-A45B-B4EEB2DFAB0C}" type="presOf" srcId="{E7EC3003-4946-43F1-A1CE-50EA89A59032}" destId="{39245F01-CBC8-4C69-8885-29836C96D137}" srcOrd="0" destOrd="0" presId="urn:microsoft.com/office/officeart/2005/8/layout/orgChart1"/>
    <dgm:cxn modelId="{E4CABF85-6723-4D6F-9808-610173AF5011}" type="presOf" srcId="{4D36DBE9-7308-42F5-975A-095922C2B69C}" destId="{516B9234-21AB-4AE2-88CD-DC5C0845B758}" srcOrd="1" destOrd="0" presId="urn:microsoft.com/office/officeart/2005/8/layout/orgChart1"/>
    <dgm:cxn modelId="{5A4F9C39-239E-479C-89A4-BF149ABFA96C}" srcId="{BE4F04D9-CA51-49B6-82D5-276530E52C48}" destId="{E2624839-54A2-423D-804E-1E09368E0232}" srcOrd="0" destOrd="0" parTransId="{1E0839A7-CE51-440D-87F1-5E3287BCE596}" sibTransId="{C96A23DE-1323-4ECD-B46B-D23559319CBC}"/>
    <dgm:cxn modelId="{006CA1F3-89D3-4B5D-B7D9-8EE4802A38C0}" srcId="{B843F262-A1BB-4E0E-BDDE-26CA1168430E}" destId="{BE4F04D9-CA51-49B6-82D5-276530E52C48}" srcOrd="0" destOrd="0" parTransId="{E7EC3003-4946-43F1-A1CE-50EA89A59032}" sibTransId="{4C7EC3C9-0D93-428E-AEF4-B8EEE80CB622}"/>
    <dgm:cxn modelId="{CF36B768-F4F1-46F4-B00F-084520295CE0}" type="presOf" srcId="{673B61D2-4AA5-4E39-BEF5-72CE73AD9531}" destId="{2122ED10-4FBD-4D98-86B6-B05EFC8CD301}" srcOrd="0" destOrd="0" presId="urn:microsoft.com/office/officeart/2005/8/layout/orgChart1"/>
    <dgm:cxn modelId="{2B3B0027-8835-4822-B07B-37DE230B9F3F}" type="presOf" srcId="{1E0839A7-CE51-440D-87F1-5E3287BCE596}" destId="{D78AECFB-7EAE-46B2-BB23-6856C4B01D47}" srcOrd="0" destOrd="0" presId="urn:microsoft.com/office/officeart/2005/8/layout/orgChart1"/>
    <dgm:cxn modelId="{9A38F3C6-6A70-4467-8F3C-AED69919743C}" type="presOf" srcId="{135AD8A4-1160-4B6D-8B70-36AF6DC6CC3C}" destId="{F85CBD2C-27CA-4D48-98A6-4238186A1BD2}" srcOrd="0" destOrd="0" presId="urn:microsoft.com/office/officeart/2005/8/layout/orgChart1"/>
    <dgm:cxn modelId="{0C959B32-41F0-4555-B011-9A622C4592B6}" type="presOf" srcId="{B843F262-A1BB-4E0E-BDDE-26CA1168430E}" destId="{D3F16396-FB26-4D66-A18B-9CF28603535D}" srcOrd="1" destOrd="0" presId="urn:microsoft.com/office/officeart/2005/8/layout/orgChart1"/>
    <dgm:cxn modelId="{66681C8F-7BA5-4D49-BCC7-B8472BDA0DB2}" type="presOf" srcId="{E2624839-54A2-423D-804E-1E09368E0232}" destId="{A72D86DD-DAFA-4EF2-A4E9-6DF24A91FF34}" srcOrd="1" destOrd="0" presId="urn:microsoft.com/office/officeart/2005/8/layout/orgChart1"/>
    <dgm:cxn modelId="{A46BAF8A-A5DC-48BF-AAC2-EF29EDE8340F}" type="presOf" srcId="{F61E9A75-A358-4C61-BD2C-F04C131BE543}" destId="{B3E4CB50-6609-4D58-9226-0E55C88A15A3}" srcOrd="0" destOrd="0" presId="urn:microsoft.com/office/officeart/2005/8/layout/orgChart1"/>
    <dgm:cxn modelId="{0091B3A5-E428-40F0-B4B8-0D100FDE7553}" type="presOf" srcId="{BE4F04D9-CA51-49B6-82D5-276530E52C48}" destId="{06EAA4E1-394B-4AF6-988A-3A83510A44EA}" srcOrd="0" destOrd="0" presId="urn:microsoft.com/office/officeart/2005/8/layout/orgChart1"/>
    <dgm:cxn modelId="{DAE3D0F6-B077-47BE-ACAA-FE3F5C5EA79D}" srcId="{673B61D2-4AA5-4E39-BEF5-72CE73AD9531}" destId="{B843F262-A1BB-4E0E-BDDE-26CA1168430E}" srcOrd="0" destOrd="0" parTransId="{122069FC-0C4A-4B4A-8652-98BB970F04D0}" sibTransId="{349DC77E-86AD-44B1-9A36-E6E2AC8CBE73}"/>
    <dgm:cxn modelId="{BB1CE374-AD63-460D-8587-232B254CC41A}" type="presOf" srcId="{E2624839-54A2-423D-804E-1E09368E0232}" destId="{358B44C1-4A18-4664-94A0-8952FC272995}" srcOrd="0" destOrd="0" presId="urn:microsoft.com/office/officeart/2005/8/layout/orgChart1"/>
    <dgm:cxn modelId="{08994D31-92B6-4310-BE37-F1523B257018}" type="presOf" srcId="{B843F262-A1BB-4E0E-BDDE-26CA1168430E}" destId="{B0F4B16B-5B8E-4E62-9B70-7E808304F178}" srcOrd="0" destOrd="0" presId="urn:microsoft.com/office/officeart/2005/8/layout/orgChart1"/>
    <dgm:cxn modelId="{E7B48A5B-6A32-46C1-9FF0-31D68EA3C67B}" type="presOf" srcId="{4D36DBE9-7308-42F5-975A-095922C2B69C}" destId="{D73E93D9-6435-4D33-ADD0-B9B902114CF9}" srcOrd="0" destOrd="0" presId="urn:microsoft.com/office/officeart/2005/8/layout/orgChart1"/>
    <dgm:cxn modelId="{0ED0F0B0-CF72-4B85-931A-DF01B2EE6B2B}" srcId="{4D36DBE9-7308-42F5-975A-095922C2B69C}" destId="{135AD8A4-1160-4B6D-8B70-36AF6DC6CC3C}" srcOrd="0" destOrd="0" parTransId="{D64242F8-AF3B-4B9C-8E4F-AEE3970F47D8}" sibTransId="{5342A962-ED19-439E-958F-A13B26916E67}"/>
    <dgm:cxn modelId="{530D6BE8-119C-4DCA-8D42-B523FFFFC962}" type="presParOf" srcId="{2122ED10-4FBD-4D98-86B6-B05EFC8CD301}" destId="{5862056E-08AB-4D43-A186-7C0917215A86}" srcOrd="0" destOrd="0" presId="urn:microsoft.com/office/officeart/2005/8/layout/orgChart1"/>
    <dgm:cxn modelId="{133F0E44-2B72-41C0-9993-416D6E2255C7}" type="presParOf" srcId="{5862056E-08AB-4D43-A186-7C0917215A86}" destId="{60F1A0B4-0437-4D96-BAB9-0CD87563B9C4}" srcOrd="0" destOrd="0" presId="urn:microsoft.com/office/officeart/2005/8/layout/orgChart1"/>
    <dgm:cxn modelId="{42066708-F10A-49FC-A384-AC3761503AA4}" type="presParOf" srcId="{60F1A0B4-0437-4D96-BAB9-0CD87563B9C4}" destId="{B0F4B16B-5B8E-4E62-9B70-7E808304F178}" srcOrd="0" destOrd="0" presId="urn:microsoft.com/office/officeart/2005/8/layout/orgChart1"/>
    <dgm:cxn modelId="{30F3C158-DECC-4B08-9C61-20128D4B94C2}" type="presParOf" srcId="{60F1A0B4-0437-4D96-BAB9-0CD87563B9C4}" destId="{D3F16396-FB26-4D66-A18B-9CF28603535D}" srcOrd="1" destOrd="0" presId="urn:microsoft.com/office/officeart/2005/8/layout/orgChart1"/>
    <dgm:cxn modelId="{06C942E3-139B-4E6C-B2D5-D84116779476}" type="presParOf" srcId="{5862056E-08AB-4D43-A186-7C0917215A86}" destId="{8B678892-4C13-4FDA-9887-CFD62F44C830}" srcOrd="1" destOrd="0" presId="urn:microsoft.com/office/officeart/2005/8/layout/orgChart1"/>
    <dgm:cxn modelId="{EDF69B7C-B9BA-4F33-AD3A-1CCC41D352DE}" type="presParOf" srcId="{8B678892-4C13-4FDA-9887-CFD62F44C830}" destId="{39245F01-CBC8-4C69-8885-29836C96D137}" srcOrd="0" destOrd="0" presId="urn:microsoft.com/office/officeart/2005/8/layout/orgChart1"/>
    <dgm:cxn modelId="{F61D5AF4-F78E-43DC-952E-7D8FEB218C90}" type="presParOf" srcId="{8B678892-4C13-4FDA-9887-CFD62F44C830}" destId="{967E114D-05A9-415A-81F8-024B535A3D22}" srcOrd="1" destOrd="0" presId="urn:microsoft.com/office/officeart/2005/8/layout/orgChart1"/>
    <dgm:cxn modelId="{7141A427-7A7A-4BD4-9DEB-949DC22BF5D2}" type="presParOf" srcId="{967E114D-05A9-415A-81F8-024B535A3D22}" destId="{84A35829-D65C-491D-A042-D0C1B842AF85}" srcOrd="0" destOrd="0" presId="urn:microsoft.com/office/officeart/2005/8/layout/orgChart1"/>
    <dgm:cxn modelId="{F9F93B4A-D512-4268-A92E-76C133782A8D}" type="presParOf" srcId="{84A35829-D65C-491D-A042-D0C1B842AF85}" destId="{06EAA4E1-394B-4AF6-988A-3A83510A44EA}" srcOrd="0" destOrd="0" presId="urn:microsoft.com/office/officeart/2005/8/layout/orgChart1"/>
    <dgm:cxn modelId="{D73D3674-708C-496A-B442-C1AFF794B620}" type="presParOf" srcId="{84A35829-D65C-491D-A042-D0C1B842AF85}" destId="{E1FA38B1-71EB-4B13-A090-61178E5F8F3C}" srcOrd="1" destOrd="0" presId="urn:microsoft.com/office/officeart/2005/8/layout/orgChart1"/>
    <dgm:cxn modelId="{64A8AE95-B0C1-4B5E-84BB-403F4DB66835}" type="presParOf" srcId="{967E114D-05A9-415A-81F8-024B535A3D22}" destId="{7C2B45B1-6122-4313-B361-1C375BF3F9DD}" srcOrd="1" destOrd="0" presId="urn:microsoft.com/office/officeart/2005/8/layout/orgChart1"/>
    <dgm:cxn modelId="{F52A8DAE-85E3-445A-9ED7-F06909C0E353}" type="presParOf" srcId="{7C2B45B1-6122-4313-B361-1C375BF3F9DD}" destId="{D78AECFB-7EAE-46B2-BB23-6856C4B01D47}" srcOrd="0" destOrd="0" presId="urn:microsoft.com/office/officeart/2005/8/layout/orgChart1"/>
    <dgm:cxn modelId="{CD4E039D-AA1C-41C6-8E09-CFD8BB8DD64F}" type="presParOf" srcId="{7C2B45B1-6122-4313-B361-1C375BF3F9DD}" destId="{1248829D-02FE-434C-B337-EE1B03229146}" srcOrd="1" destOrd="0" presId="urn:microsoft.com/office/officeart/2005/8/layout/orgChart1"/>
    <dgm:cxn modelId="{87ECAA88-0530-463A-A28B-ECBF549CE9EF}" type="presParOf" srcId="{1248829D-02FE-434C-B337-EE1B03229146}" destId="{99C73169-13F4-4BA5-ADCE-932FDDEAB835}" srcOrd="0" destOrd="0" presId="urn:microsoft.com/office/officeart/2005/8/layout/orgChart1"/>
    <dgm:cxn modelId="{9CF7853C-52C7-4F48-B5DD-80897D662637}" type="presParOf" srcId="{99C73169-13F4-4BA5-ADCE-932FDDEAB835}" destId="{358B44C1-4A18-4664-94A0-8952FC272995}" srcOrd="0" destOrd="0" presId="urn:microsoft.com/office/officeart/2005/8/layout/orgChart1"/>
    <dgm:cxn modelId="{C8625134-E469-4692-B064-5E5C58C79F75}" type="presParOf" srcId="{99C73169-13F4-4BA5-ADCE-932FDDEAB835}" destId="{A72D86DD-DAFA-4EF2-A4E9-6DF24A91FF34}" srcOrd="1" destOrd="0" presId="urn:microsoft.com/office/officeart/2005/8/layout/orgChart1"/>
    <dgm:cxn modelId="{2AED5408-4DEE-47FC-BE71-EA7BC4D6A80D}" type="presParOf" srcId="{1248829D-02FE-434C-B337-EE1B03229146}" destId="{CC729DC0-C597-47F1-8BB7-E6085BF9154E}" srcOrd="1" destOrd="0" presId="urn:microsoft.com/office/officeart/2005/8/layout/orgChart1"/>
    <dgm:cxn modelId="{66A69339-A8FB-4293-8DB9-9FEE4259E560}" type="presParOf" srcId="{1248829D-02FE-434C-B337-EE1B03229146}" destId="{82C17A3C-28AC-4737-A84F-683EC39DB5A0}" srcOrd="2" destOrd="0" presId="urn:microsoft.com/office/officeart/2005/8/layout/orgChart1"/>
    <dgm:cxn modelId="{79EFF575-E04A-40FF-A0C4-8B7922233DFB}" type="presParOf" srcId="{967E114D-05A9-415A-81F8-024B535A3D22}" destId="{915E2558-F0C3-4637-AE3F-2B68CF616C60}" srcOrd="2" destOrd="0" presId="urn:microsoft.com/office/officeart/2005/8/layout/orgChart1"/>
    <dgm:cxn modelId="{88CC64C1-15AD-4522-9A44-A2FA800E2909}" type="presParOf" srcId="{8B678892-4C13-4FDA-9887-CFD62F44C830}" destId="{B3E4CB50-6609-4D58-9226-0E55C88A15A3}" srcOrd="2" destOrd="0" presId="urn:microsoft.com/office/officeart/2005/8/layout/orgChart1"/>
    <dgm:cxn modelId="{122AB519-9971-41C0-84E6-5C4E4EEEEDF7}" type="presParOf" srcId="{8B678892-4C13-4FDA-9887-CFD62F44C830}" destId="{6B726248-1FD2-4751-9D6F-25591523B9F3}" srcOrd="3" destOrd="0" presId="urn:microsoft.com/office/officeart/2005/8/layout/orgChart1"/>
    <dgm:cxn modelId="{E11FC0DE-EA54-47A1-8A61-E04DBF278272}" type="presParOf" srcId="{6B726248-1FD2-4751-9D6F-25591523B9F3}" destId="{3EE389E6-8FE3-4A16-8EF2-7D581FEBCF3D}" srcOrd="0" destOrd="0" presId="urn:microsoft.com/office/officeart/2005/8/layout/orgChart1"/>
    <dgm:cxn modelId="{894C1EF2-89E1-4978-8ED9-CBCB3FC19BA7}" type="presParOf" srcId="{3EE389E6-8FE3-4A16-8EF2-7D581FEBCF3D}" destId="{D73E93D9-6435-4D33-ADD0-B9B902114CF9}" srcOrd="0" destOrd="0" presId="urn:microsoft.com/office/officeart/2005/8/layout/orgChart1"/>
    <dgm:cxn modelId="{6F01BF50-3517-4D67-BC22-7519FC81E9EF}" type="presParOf" srcId="{3EE389E6-8FE3-4A16-8EF2-7D581FEBCF3D}" destId="{516B9234-21AB-4AE2-88CD-DC5C0845B758}" srcOrd="1" destOrd="0" presId="urn:microsoft.com/office/officeart/2005/8/layout/orgChart1"/>
    <dgm:cxn modelId="{480F31F0-CD94-489F-8C19-2AB2C2C1D24B}" type="presParOf" srcId="{6B726248-1FD2-4751-9D6F-25591523B9F3}" destId="{14907741-6BA4-4DCF-9D63-9103E3051E37}" srcOrd="1" destOrd="0" presId="urn:microsoft.com/office/officeart/2005/8/layout/orgChart1"/>
    <dgm:cxn modelId="{D95304C2-5B0C-4104-828D-FD78196960D2}" type="presParOf" srcId="{14907741-6BA4-4DCF-9D63-9103E3051E37}" destId="{40F4110D-6DB3-4183-A732-A04B362391CC}" srcOrd="0" destOrd="0" presId="urn:microsoft.com/office/officeart/2005/8/layout/orgChart1"/>
    <dgm:cxn modelId="{8AE410DD-B636-4DB6-98EC-847EAD858D63}" type="presParOf" srcId="{14907741-6BA4-4DCF-9D63-9103E3051E37}" destId="{8EC30EAD-CBBB-4CB7-B33E-A224CE737473}" srcOrd="1" destOrd="0" presId="urn:microsoft.com/office/officeart/2005/8/layout/orgChart1"/>
    <dgm:cxn modelId="{F15AA0AF-E375-4C8C-ABF5-75957FE728EF}" type="presParOf" srcId="{8EC30EAD-CBBB-4CB7-B33E-A224CE737473}" destId="{597BF9CB-3E31-4B58-9D2F-81612F81C014}" srcOrd="0" destOrd="0" presId="urn:microsoft.com/office/officeart/2005/8/layout/orgChart1"/>
    <dgm:cxn modelId="{56937FE0-7540-4235-A071-834E56576830}" type="presParOf" srcId="{597BF9CB-3E31-4B58-9D2F-81612F81C014}" destId="{F85CBD2C-27CA-4D48-98A6-4238186A1BD2}" srcOrd="0" destOrd="0" presId="urn:microsoft.com/office/officeart/2005/8/layout/orgChart1"/>
    <dgm:cxn modelId="{03DEC66F-665E-4DF5-9D2B-D0160823903E}" type="presParOf" srcId="{597BF9CB-3E31-4B58-9D2F-81612F81C014}" destId="{E2A24897-A4C8-4F8D-A2A2-C136D1DED254}" srcOrd="1" destOrd="0" presId="urn:microsoft.com/office/officeart/2005/8/layout/orgChart1"/>
    <dgm:cxn modelId="{C99B47D5-CA1C-4F01-B7F7-624FB76C5FDA}" type="presParOf" srcId="{8EC30EAD-CBBB-4CB7-B33E-A224CE737473}" destId="{514D1C3E-41F0-47F0-A58A-3466827FB57E}" srcOrd="1" destOrd="0" presId="urn:microsoft.com/office/officeart/2005/8/layout/orgChart1"/>
    <dgm:cxn modelId="{508A4CEE-D6B5-44F4-8020-ACF182EB1E7B}" type="presParOf" srcId="{8EC30EAD-CBBB-4CB7-B33E-A224CE737473}" destId="{DA243CC0-5E2E-4D14-8220-473F89C08FB8}" srcOrd="2" destOrd="0" presId="urn:microsoft.com/office/officeart/2005/8/layout/orgChart1"/>
    <dgm:cxn modelId="{98F4A9DF-536D-49A2-8A6A-D263856E3A6B}" type="presParOf" srcId="{6B726248-1FD2-4751-9D6F-25591523B9F3}" destId="{E644CE26-F3EB-4E8A-9D1D-175ED24D999C}" srcOrd="2" destOrd="0" presId="urn:microsoft.com/office/officeart/2005/8/layout/orgChart1"/>
    <dgm:cxn modelId="{E1EF99B3-8F5F-4682-A495-F719E50C9253}" type="presParOf" srcId="{5862056E-08AB-4D43-A186-7C0917215A86}" destId="{5E794FDF-E42F-487D-B018-EC1D1381F6B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F4110D-6DB3-4183-A732-A04B362391CC}">
      <dsp:nvSpPr>
        <dsp:cNvPr id="0" name=""/>
        <dsp:cNvSpPr/>
      </dsp:nvSpPr>
      <dsp:spPr>
        <a:xfrm>
          <a:off x="5660996" y="2851694"/>
          <a:ext cx="353227" cy="10832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83231"/>
              </a:lnTo>
              <a:lnTo>
                <a:pt x="353227" y="108323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E4CB50-6609-4D58-9226-0E55C88A15A3}">
      <dsp:nvSpPr>
        <dsp:cNvPr id="0" name=""/>
        <dsp:cNvSpPr/>
      </dsp:nvSpPr>
      <dsp:spPr>
        <a:xfrm>
          <a:off x="5178251" y="1179749"/>
          <a:ext cx="1424685" cy="4945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7259"/>
              </a:lnTo>
              <a:lnTo>
                <a:pt x="1424685" y="247259"/>
              </a:lnTo>
              <a:lnTo>
                <a:pt x="1424685" y="4945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8AECFB-7EAE-46B2-BB23-6856C4B01D47}">
      <dsp:nvSpPr>
        <dsp:cNvPr id="0" name=""/>
        <dsp:cNvSpPr/>
      </dsp:nvSpPr>
      <dsp:spPr>
        <a:xfrm>
          <a:off x="2811625" y="2851694"/>
          <a:ext cx="353227" cy="10832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83231"/>
              </a:lnTo>
              <a:lnTo>
                <a:pt x="353227" y="108323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245F01-CBC8-4C69-8885-29836C96D137}">
      <dsp:nvSpPr>
        <dsp:cNvPr id="0" name=""/>
        <dsp:cNvSpPr/>
      </dsp:nvSpPr>
      <dsp:spPr>
        <a:xfrm>
          <a:off x="3753566" y="1179749"/>
          <a:ext cx="1424685" cy="494518"/>
        </a:xfrm>
        <a:custGeom>
          <a:avLst/>
          <a:gdLst/>
          <a:ahLst/>
          <a:cxnLst/>
          <a:rect l="0" t="0" r="0" b="0"/>
          <a:pathLst>
            <a:path>
              <a:moveTo>
                <a:pt x="1424685" y="0"/>
              </a:moveTo>
              <a:lnTo>
                <a:pt x="1424685" y="247259"/>
              </a:lnTo>
              <a:lnTo>
                <a:pt x="0" y="247259"/>
              </a:lnTo>
              <a:lnTo>
                <a:pt x="0" y="4945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F4B16B-5B8E-4E62-9B70-7E808304F178}">
      <dsp:nvSpPr>
        <dsp:cNvPr id="0" name=""/>
        <dsp:cNvSpPr/>
      </dsp:nvSpPr>
      <dsp:spPr>
        <a:xfrm>
          <a:off x="4000825" y="2324"/>
          <a:ext cx="2354851" cy="1177425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 dirty="0" smtClean="0">
              <a:latin typeface="+mj-lt"/>
            </a:rPr>
            <a:t>KATEGORIE PROJEKTÓW*</a:t>
          </a:r>
          <a:endParaRPr lang="pl-PL" sz="2000" b="1" kern="1200" dirty="0">
            <a:latin typeface="+mj-lt"/>
          </a:endParaRPr>
        </a:p>
      </dsp:txBody>
      <dsp:txXfrm>
        <a:off x="4000825" y="2324"/>
        <a:ext cx="2354851" cy="1177425"/>
      </dsp:txXfrm>
    </dsp:sp>
    <dsp:sp modelId="{06EAA4E1-394B-4AF6-988A-3A83510A44EA}">
      <dsp:nvSpPr>
        <dsp:cNvPr id="0" name=""/>
        <dsp:cNvSpPr/>
      </dsp:nvSpPr>
      <dsp:spPr>
        <a:xfrm>
          <a:off x="2576140" y="1674268"/>
          <a:ext cx="2354851" cy="1177425"/>
        </a:xfrm>
        <a:prstGeom prst="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 smtClean="0">
              <a:latin typeface="+mj-lt"/>
            </a:rPr>
            <a:t>PROJEKT</a:t>
          </a:r>
          <a:br>
            <a:rPr lang="pl-PL" sz="1800" b="1" kern="1200" dirty="0" smtClean="0">
              <a:latin typeface="+mj-lt"/>
            </a:rPr>
          </a:br>
          <a:r>
            <a:rPr lang="pl-PL" sz="1800" b="1" kern="1200" dirty="0" smtClean="0">
              <a:latin typeface="+mj-lt"/>
            </a:rPr>
            <a:t>OGÓLNOMIEJSKI</a:t>
          </a:r>
          <a:endParaRPr lang="pl-PL" sz="1800" b="1" kern="1200" dirty="0">
            <a:latin typeface="+mj-lt"/>
          </a:endParaRPr>
        </a:p>
      </dsp:txBody>
      <dsp:txXfrm>
        <a:off x="2576140" y="1674268"/>
        <a:ext cx="2354851" cy="1177425"/>
      </dsp:txXfrm>
    </dsp:sp>
    <dsp:sp modelId="{358B44C1-4A18-4664-94A0-8952FC272995}">
      <dsp:nvSpPr>
        <dsp:cNvPr id="0" name=""/>
        <dsp:cNvSpPr/>
      </dsp:nvSpPr>
      <dsp:spPr>
        <a:xfrm>
          <a:off x="3164853" y="3346213"/>
          <a:ext cx="2354851" cy="1177425"/>
        </a:xfrm>
        <a:prstGeom prst="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kern="1200" dirty="0" smtClean="0">
              <a:solidFill>
                <a:schemeClr val="tx1"/>
              </a:solidFill>
              <a:latin typeface="+mj-lt"/>
            </a:rPr>
            <a:t>dotyczy potrzeb</a:t>
          </a:r>
          <a:br>
            <a:rPr lang="pl-PL" sz="1800" kern="1200" dirty="0" smtClean="0">
              <a:solidFill>
                <a:schemeClr val="tx1"/>
              </a:solidFill>
              <a:latin typeface="+mj-lt"/>
            </a:rPr>
          </a:br>
          <a:r>
            <a:rPr lang="pl-PL" sz="1800" kern="1200" dirty="0" smtClean="0">
              <a:solidFill>
                <a:schemeClr val="tx1"/>
              </a:solidFill>
              <a:latin typeface="+mj-lt"/>
            </a:rPr>
            <a:t>mieszkańców więcej niż jednego osiedla Miasta Białegostoku</a:t>
          </a:r>
          <a:endParaRPr lang="pl-PL" sz="1800" kern="1200" dirty="0">
            <a:solidFill>
              <a:schemeClr val="tx1"/>
            </a:solidFill>
            <a:latin typeface="+mj-lt"/>
          </a:endParaRPr>
        </a:p>
      </dsp:txBody>
      <dsp:txXfrm>
        <a:off x="3164853" y="3346213"/>
        <a:ext cx="2354851" cy="1177425"/>
      </dsp:txXfrm>
    </dsp:sp>
    <dsp:sp modelId="{D73E93D9-6435-4D33-ADD0-B9B902114CF9}">
      <dsp:nvSpPr>
        <dsp:cNvPr id="0" name=""/>
        <dsp:cNvSpPr/>
      </dsp:nvSpPr>
      <dsp:spPr>
        <a:xfrm>
          <a:off x="5425510" y="1674268"/>
          <a:ext cx="2354851" cy="1177425"/>
        </a:xfrm>
        <a:prstGeom prst="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b="1" kern="1200" dirty="0" smtClean="0">
              <a:latin typeface="+mj-lt"/>
            </a:rPr>
            <a:t>PROJEKT</a:t>
          </a:r>
          <a:br>
            <a:rPr lang="pl-PL" sz="1800" b="1" kern="1200" dirty="0" smtClean="0">
              <a:latin typeface="+mj-lt"/>
            </a:rPr>
          </a:br>
          <a:r>
            <a:rPr lang="pl-PL" sz="1800" b="1" kern="1200" dirty="0" smtClean="0">
              <a:latin typeface="+mj-lt"/>
            </a:rPr>
            <a:t>OSIEDLOWY</a:t>
          </a:r>
          <a:endParaRPr lang="pl-PL" sz="1800" b="1" kern="1200" dirty="0">
            <a:latin typeface="+mj-lt"/>
          </a:endParaRPr>
        </a:p>
      </dsp:txBody>
      <dsp:txXfrm>
        <a:off x="5425510" y="1674268"/>
        <a:ext cx="2354851" cy="1177425"/>
      </dsp:txXfrm>
    </dsp:sp>
    <dsp:sp modelId="{F85CBD2C-27CA-4D48-98A6-4238186A1BD2}">
      <dsp:nvSpPr>
        <dsp:cNvPr id="0" name=""/>
        <dsp:cNvSpPr/>
      </dsp:nvSpPr>
      <dsp:spPr>
        <a:xfrm>
          <a:off x="6014223" y="3346213"/>
          <a:ext cx="2354851" cy="1177425"/>
        </a:xfrm>
        <a:prstGeom prst="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800" kern="1200" dirty="0" smtClean="0">
              <a:solidFill>
                <a:schemeClr val="tx1"/>
              </a:solidFill>
              <a:latin typeface="+mj-lt"/>
            </a:rPr>
            <a:t>dotyczy potrzeb</a:t>
          </a:r>
          <a:br>
            <a:rPr lang="pl-PL" sz="1800" kern="1200" dirty="0" smtClean="0">
              <a:solidFill>
                <a:schemeClr val="tx1"/>
              </a:solidFill>
              <a:latin typeface="+mj-lt"/>
            </a:rPr>
          </a:br>
          <a:r>
            <a:rPr lang="pl-PL" sz="1800" kern="1200" dirty="0" smtClean="0">
              <a:solidFill>
                <a:schemeClr val="tx1"/>
              </a:solidFill>
              <a:latin typeface="+mj-lt"/>
            </a:rPr>
            <a:t>mieszkańców jednego</a:t>
          </a:r>
          <a:br>
            <a:rPr lang="pl-PL" sz="1800" kern="1200" dirty="0" smtClean="0">
              <a:solidFill>
                <a:schemeClr val="tx1"/>
              </a:solidFill>
              <a:latin typeface="+mj-lt"/>
            </a:rPr>
          </a:br>
          <a:r>
            <a:rPr lang="pl-PL" sz="1800" kern="1200" dirty="0" smtClean="0">
              <a:solidFill>
                <a:schemeClr val="tx1"/>
              </a:solidFill>
              <a:latin typeface="+mj-lt"/>
            </a:rPr>
            <a:t>z osiedli Miasta</a:t>
          </a:r>
          <a:br>
            <a:rPr lang="pl-PL" sz="1800" kern="1200" dirty="0" smtClean="0">
              <a:solidFill>
                <a:schemeClr val="tx1"/>
              </a:solidFill>
              <a:latin typeface="+mj-lt"/>
            </a:rPr>
          </a:br>
          <a:r>
            <a:rPr lang="pl-PL" sz="1800" kern="1200" dirty="0" smtClean="0">
              <a:solidFill>
                <a:schemeClr val="tx1"/>
              </a:solidFill>
              <a:latin typeface="+mj-lt"/>
            </a:rPr>
            <a:t>Białegostoku</a:t>
          </a:r>
          <a:endParaRPr lang="pl-PL" sz="1800" kern="1200" dirty="0">
            <a:solidFill>
              <a:schemeClr val="tx1"/>
            </a:solidFill>
            <a:latin typeface="+mj-lt"/>
          </a:endParaRPr>
        </a:p>
      </dsp:txBody>
      <dsp:txXfrm>
        <a:off x="6014223" y="3346213"/>
        <a:ext cx="2354851" cy="11774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84870" cy="500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7" tIns="46218" rIns="92437" bIns="46218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1699" y="0"/>
            <a:ext cx="2984870" cy="500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7" tIns="46218" rIns="92437" bIns="4621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581D249-0E24-48F5-ADCF-1C394E461743}" type="datetimeFigureOut">
              <a:rPr lang="pl-PL"/>
              <a:pPr>
                <a:defRPr/>
              </a:pPr>
              <a:t>22.02.2024</a:t>
            </a:fld>
            <a:endParaRPr lang="pl-PL"/>
          </a:p>
        </p:txBody>
      </p:sp>
      <p:sp>
        <p:nvSpPr>
          <p:cNvPr id="1065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516038"/>
            <a:ext cx="2984870" cy="500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7" tIns="46218" rIns="92437" bIns="46218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65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1699" y="9516038"/>
            <a:ext cx="2984870" cy="500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7" tIns="46218" rIns="92437" bIns="4621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5F1D89E-34F8-4452-9F31-E0DA038CCEA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074988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4870" cy="500936"/>
          </a:xfrm>
          <a:prstGeom prst="rect">
            <a:avLst/>
          </a:prstGeom>
        </p:spPr>
        <p:txBody>
          <a:bodyPr vert="horz" lIns="92437" tIns="46218" rIns="92437" bIns="46218" rtlCol="0"/>
          <a:lstStyle>
            <a:lvl1pPr algn="l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901699" y="0"/>
            <a:ext cx="2984870" cy="500936"/>
          </a:xfrm>
          <a:prstGeom prst="rect">
            <a:avLst/>
          </a:prstGeom>
        </p:spPr>
        <p:txBody>
          <a:bodyPr vert="horz" lIns="92437" tIns="46218" rIns="92437" bIns="46218" rtlCol="0"/>
          <a:lstStyle>
            <a:lvl1pPr algn="r">
              <a:defRPr sz="1200"/>
            </a:lvl1pPr>
          </a:lstStyle>
          <a:p>
            <a:pPr>
              <a:defRPr/>
            </a:pPr>
            <a:fld id="{5CDB917F-8AAD-43D2-B6D3-E40F4FC99CE2}" type="datetimeFigureOut">
              <a:rPr lang="pl-PL"/>
              <a:pPr>
                <a:defRPr/>
              </a:pPr>
              <a:t>22.02.2024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861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37" tIns="46218" rIns="92437" bIns="46218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vert="horz" lIns="92437" tIns="46218" rIns="92437" bIns="46218" rtlCol="0">
            <a:normAutofit/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  <a:endParaRPr lang="pl-PL" noProof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1" y="9516038"/>
            <a:ext cx="2984870" cy="500936"/>
          </a:xfrm>
          <a:prstGeom prst="rect">
            <a:avLst/>
          </a:prstGeom>
        </p:spPr>
        <p:txBody>
          <a:bodyPr vert="horz" lIns="92437" tIns="46218" rIns="92437" bIns="46218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901699" y="9516038"/>
            <a:ext cx="2984870" cy="500936"/>
          </a:xfrm>
          <a:prstGeom prst="rect">
            <a:avLst/>
          </a:prstGeom>
        </p:spPr>
        <p:txBody>
          <a:bodyPr vert="horz" lIns="92437" tIns="46218" rIns="92437" bIns="46218" rtlCol="0" anchor="b"/>
          <a:lstStyle>
            <a:lvl1pPr algn="r">
              <a:defRPr sz="1200"/>
            </a:lvl1pPr>
          </a:lstStyle>
          <a:p>
            <a:pPr>
              <a:defRPr/>
            </a:pPr>
            <a:fld id="{9A04FAD5-4F86-48B9-B5DA-76A68D3564A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57047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4FAD5-4F86-48B9-B5DA-76A68D3564A7}" type="slidenum">
              <a:rPr lang="pl-PL" smtClean="0"/>
              <a:pPr>
                <a:defRPr/>
              </a:pPr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964119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4FAD5-4F86-48B9-B5DA-76A68D3564A7}" type="slidenum">
              <a:rPr lang="pl-PL" smtClean="0"/>
              <a:pPr>
                <a:defRPr/>
              </a:pPr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5290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4FAD5-4F86-48B9-B5DA-76A68D3564A7}" type="slidenum">
              <a:rPr lang="pl-PL" smtClean="0"/>
              <a:pPr>
                <a:defRPr/>
              </a:pPr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26550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4FAD5-4F86-48B9-B5DA-76A68D3564A7}" type="slidenum">
              <a:rPr lang="pl-PL" smtClean="0"/>
              <a:pPr>
                <a:defRPr/>
              </a:pPr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41846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4FAD5-4F86-48B9-B5DA-76A68D3564A7}" type="slidenum">
              <a:rPr lang="pl-PL" smtClean="0"/>
              <a:pPr>
                <a:defRPr/>
              </a:pPr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65492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4FAD5-4F86-48B9-B5DA-76A68D3564A7}" type="slidenum">
              <a:rPr lang="pl-PL" smtClean="0"/>
              <a:pPr>
                <a:defRPr/>
              </a:pPr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517837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4FAD5-4F86-48B9-B5DA-76A68D3564A7}" type="slidenum">
              <a:rPr lang="pl-PL" smtClean="0"/>
              <a:pPr>
                <a:defRPr/>
              </a:pPr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933251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4FAD5-4F86-48B9-B5DA-76A68D3564A7}" type="slidenum">
              <a:rPr lang="pl-PL" smtClean="0"/>
              <a:pPr>
                <a:defRPr/>
              </a:pPr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02167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4FAD5-4F86-48B9-B5DA-76A68D3564A7}" type="slidenum">
              <a:rPr lang="pl-PL" smtClean="0"/>
              <a:pPr>
                <a:defRPr/>
              </a:pPr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236077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4FAD5-4F86-48B9-B5DA-76A68D3564A7}" type="slidenum">
              <a:rPr lang="pl-PL" smtClean="0"/>
              <a:pPr>
                <a:defRPr/>
              </a:pPr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134509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4FAD5-4F86-48B9-B5DA-76A68D3564A7}" type="slidenum">
              <a:rPr lang="pl-PL" smtClean="0"/>
              <a:pPr>
                <a:defRPr/>
              </a:pPr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58712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47E91-DF95-4064-A57E-B7E86A65C599}" type="datetimeFigureOut">
              <a:rPr lang="pl-PL"/>
              <a:pPr>
                <a:defRPr/>
              </a:pPr>
              <a:t>22.02.2024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6A845-4AB5-4BB6-B8B2-5827CF089C7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D37F3-CFD8-4367-A600-A91AC6194CD5}" type="datetimeFigureOut">
              <a:rPr lang="pl-PL"/>
              <a:pPr>
                <a:defRPr/>
              </a:pPr>
              <a:t>22.02.2024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DC445-3633-4935-BBC5-B97361ACF94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2A7A7-CC74-44B5-9355-9E9A3E3C9FB0}" type="datetimeFigureOut">
              <a:rPr lang="pl-PL"/>
              <a:pPr>
                <a:defRPr/>
              </a:pPr>
              <a:t>22.02.2024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61DE4-6D6E-4F16-BD54-2E9740794B9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01A7B-52C1-476C-BDD8-FCC386C911CA}" type="datetimeFigureOut">
              <a:rPr lang="pl-PL"/>
              <a:pPr>
                <a:defRPr/>
              </a:pPr>
              <a:t>22.02.2024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3D22F-9267-40B8-9610-95FDF31DE27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FE818-573C-407B-83E1-6D12BF5AA72C}" type="datetimeFigureOut">
              <a:rPr lang="pl-PL"/>
              <a:pPr>
                <a:defRPr/>
              </a:pPr>
              <a:t>22.02.2024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286B6A-E7E3-4BD9-A16E-BC3EE9819AC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0834C-D395-45AF-91D3-5E973BBF906A}" type="datetimeFigureOut">
              <a:rPr lang="pl-PL"/>
              <a:pPr>
                <a:defRPr/>
              </a:pPr>
              <a:t>22.02.2024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20451-B68E-41D2-841D-9515B8B9299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E9A39-93E8-45CB-9C6B-B6BBB92FB869}" type="datetimeFigureOut">
              <a:rPr lang="pl-PL"/>
              <a:pPr>
                <a:defRPr/>
              </a:pPr>
              <a:t>22.02.2024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ED590-A1E4-474D-83CA-C3877F9CD84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6D819C-DE39-458A-8331-38842C2B6485}" type="datetimeFigureOut">
              <a:rPr lang="pl-PL"/>
              <a:pPr>
                <a:defRPr/>
              </a:pPr>
              <a:t>22.02.2024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2BF2D-8370-45AD-9A6A-45F2DA234F5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74313-6045-4FEC-942F-94536C2218EF}" type="datetimeFigureOut">
              <a:rPr lang="pl-PL"/>
              <a:pPr>
                <a:defRPr/>
              </a:pPr>
              <a:t>22.02.2024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CEC684-7EFA-478C-B2DA-5CDB11EF109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4D0F2E-CA16-4DAA-AD1F-F13AE2E8DB1E}" type="datetimeFigureOut">
              <a:rPr lang="pl-PL"/>
              <a:pPr>
                <a:defRPr/>
              </a:pPr>
              <a:t>22.02.2024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6FA9BF-3747-471D-8675-FF406325AE4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9E78E-B766-4CDE-B80E-5FDEDDE932DA}" type="datetimeFigureOut">
              <a:rPr lang="pl-PL"/>
              <a:pPr>
                <a:defRPr/>
              </a:pPr>
              <a:t>22.02.2024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239FD-79E2-4604-B936-42ABA8005CE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30874E2-EBEE-439D-93C8-979ACA772798}" type="datetimeFigureOut">
              <a:rPr lang="pl-PL"/>
              <a:pPr>
                <a:defRPr/>
              </a:pPr>
              <a:t>22.02.2024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7449645-B6A8-4537-B99B-D2C3B248EC0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cas.bialystok.pl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budzetobywatelski@um.bialystok.pl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m.UM12266\Pulpit\tło na ekran PREZYDENT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9" y="-85700"/>
            <a:ext cx="12187602" cy="7029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0669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" y="1888989"/>
            <a:ext cx="12208932" cy="197205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/>
          </a:p>
        </p:txBody>
      </p:sp>
      <p:sp>
        <p:nvSpPr>
          <p:cNvPr id="4" name="Prostokąt 3"/>
          <p:cNvSpPr/>
          <p:nvPr/>
        </p:nvSpPr>
        <p:spPr>
          <a:xfrm>
            <a:off x="2064302" y="2126466"/>
            <a:ext cx="808032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400" b="1" dirty="0" smtClean="0">
                <a:solidFill>
                  <a:schemeClr val="bg1"/>
                </a:solidFill>
                <a:latin typeface="+mj-lt"/>
              </a:rPr>
              <a:t>BUDŻET OBYWATELSKI</a:t>
            </a:r>
          </a:p>
          <a:p>
            <a:pPr algn="ctr"/>
            <a:r>
              <a:rPr lang="pl-PL" sz="4400" b="1" dirty="0" smtClean="0">
                <a:solidFill>
                  <a:schemeClr val="bg1"/>
                </a:solidFill>
                <a:latin typeface="+mj-lt"/>
              </a:rPr>
              <a:t>W BIAŁYMSTOKU NA 2025 ROK  </a:t>
            </a:r>
            <a:endParaRPr lang="pl-PL" sz="44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3" name="Obraz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4432" y="210761"/>
            <a:ext cx="2059429" cy="1346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316" y="4193244"/>
            <a:ext cx="4020307" cy="2679550"/>
          </a:xfrm>
          <a:prstGeom prst="rect">
            <a:avLst/>
          </a:prstGeom>
        </p:spPr>
      </p:pic>
      <p:pic>
        <p:nvPicPr>
          <p:cNvPr id="9" name="Obraz 8" descr="\\Zasoby\ckp\MATERIAŁY GRAFICZNE\# LOGO różne\Budżet Obywatelski\logo BO2025\logo_BO_2024 kolor-0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432208"/>
            <a:ext cx="1368152" cy="126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Obraz 10" descr="\\Zasoby\ckp\ZDJĘCIA i filmy\2023\2303 marzec\230320 Pierwszy Maraton BO2024\Obrobione małe\DSC_5077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" y="4193244"/>
            <a:ext cx="4029075" cy="268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Obraz 11" descr="\\Zasoby\ckp\ZDJĘCIA i filmy\2023\2303 marzec\230320 Pierwszy Maraton BO2024\Obrobione małe\DSC_5069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9858" y="4199744"/>
            <a:ext cx="4029075" cy="268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-4399"/>
            <a:ext cx="12192000" cy="9131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0" y="-4399"/>
            <a:ext cx="12192000" cy="913120"/>
          </a:xfrm>
        </p:spPr>
        <p:txBody>
          <a:bodyPr/>
          <a:lstStyle/>
          <a:p>
            <a:r>
              <a:rPr lang="pl-PL" sz="2600" b="1" dirty="0" smtClean="0">
                <a:solidFill>
                  <a:schemeClr val="bg1"/>
                </a:solidFill>
              </a:rPr>
              <a:t>11 </a:t>
            </a:r>
            <a:r>
              <a:rPr lang="pl-PL" sz="2600" b="1" dirty="0">
                <a:solidFill>
                  <a:schemeClr val="bg1"/>
                </a:solidFill>
              </a:rPr>
              <a:t>lat Budżetu Obywatelskiego w Białymstoku</a:t>
            </a:r>
          </a:p>
        </p:txBody>
      </p:sp>
      <p:sp>
        <p:nvSpPr>
          <p:cNvPr id="19" name="Prostokąt z rogami zaokrąglonymi po przekątnej 18"/>
          <p:cNvSpPr/>
          <p:nvPr/>
        </p:nvSpPr>
        <p:spPr>
          <a:xfrm>
            <a:off x="3836038" y="2041885"/>
            <a:ext cx="1976810" cy="1629654"/>
          </a:xfrm>
          <a:prstGeom prst="round2Diag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z rogami zaokrąglonymi po przekątnej 22"/>
          <p:cNvSpPr/>
          <p:nvPr/>
        </p:nvSpPr>
        <p:spPr>
          <a:xfrm>
            <a:off x="6107668" y="2049451"/>
            <a:ext cx="1976810" cy="1629654"/>
          </a:xfrm>
          <a:prstGeom prst="round2Diag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rostokąt z rogami zaokrąglonymi po przekątnej 23"/>
          <p:cNvSpPr/>
          <p:nvPr/>
        </p:nvSpPr>
        <p:spPr>
          <a:xfrm>
            <a:off x="3836038" y="4051618"/>
            <a:ext cx="1976810" cy="1629654"/>
          </a:xfrm>
          <a:prstGeom prst="round2Diag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rostokąt z rogami zaokrąglonymi po przekątnej 24"/>
          <p:cNvSpPr/>
          <p:nvPr/>
        </p:nvSpPr>
        <p:spPr>
          <a:xfrm>
            <a:off x="6140356" y="4034464"/>
            <a:ext cx="1976810" cy="1629654"/>
          </a:xfrm>
          <a:prstGeom prst="round2Diag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Prostokąt 1"/>
          <p:cNvSpPr/>
          <p:nvPr/>
        </p:nvSpPr>
        <p:spPr>
          <a:xfrm>
            <a:off x="3947218" y="2348882"/>
            <a:ext cx="194354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6000" b="1" dirty="0" smtClean="0">
                <a:solidFill>
                  <a:schemeClr val="bg1"/>
                </a:solidFill>
                <a:latin typeface="+mj-lt"/>
              </a:rPr>
              <a:t>1691</a:t>
            </a:r>
            <a:r>
              <a:rPr lang="pl-PL" sz="6000" dirty="0" smtClean="0">
                <a:solidFill>
                  <a:srgbClr val="FF0000"/>
                </a:solidFill>
                <a:latin typeface="DaxPro-ExtraBold" panose="02000503060000020004" pitchFamily="50" charset="-18"/>
              </a:rPr>
              <a:t> </a:t>
            </a:r>
            <a:endParaRPr lang="pl-PL" sz="6000" dirty="0">
              <a:solidFill>
                <a:srgbClr val="FF0000"/>
              </a:solidFill>
              <a:latin typeface="DaxPro-ExtraBold" panose="02000503060000020004" pitchFamily="50" charset="-18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2403148" y="2374478"/>
            <a:ext cx="128009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l-PL" sz="2000" b="1" dirty="0" smtClean="0">
                <a:solidFill>
                  <a:srgbClr val="000000"/>
                </a:solidFill>
                <a:latin typeface="+mj-lt"/>
              </a:rPr>
              <a:t>liczba</a:t>
            </a:r>
          </a:p>
          <a:p>
            <a:pPr algn="r"/>
            <a:r>
              <a:rPr lang="pl-PL" sz="2000" b="1" dirty="0" smtClean="0">
                <a:solidFill>
                  <a:srgbClr val="000000"/>
                </a:solidFill>
                <a:latin typeface="+mj-lt"/>
              </a:rPr>
              <a:t>złożonych</a:t>
            </a:r>
          </a:p>
          <a:p>
            <a:pPr algn="r"/>
            <a:r>
              <a:rPr lang="pl-PL" sz="2000" b="1" dirty="0" smtClean="0">
                <a:solidFill>
                  <a:srgbClr val="000000"/>
                </a:solidFill>
                <a:latin typeface="+mj-lt"/>
              </a:rPr>
              <a:t>projektów</a:t>
            </a:r>
            <a:endParaRPr lang="pl-PL" sz="2000" b="1" dirty="0">
              <a:latin typeface="+mj-lt"/>
            </a:endParaRPr>
          </a:p>
        </p:txBody>
      </p:sp>
      <p:sp>
        <p:nvSpPr>
          <p:cNvPr id="12" name="Prostokąt 11"/>
          <p:cNvSpPr/>
          <p:nvPr/>
        </p:nvSpPr>
        <p:spPr>
          <a:xfrm>
            <a:off x="6417201" y="2348882"/>
            <a:ext cx="135325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6000" b="1" dirty="0" smtClean="0">
                <a:solidFill>
                  <a:schemeClr val="bg1"/>
                </a:solidFill>
                <a:latin typeface="+mj-lt"/>
              </a:rPr>
              <a:t>290</a:t>
            </a:r>
            <a:endParaRPr lang="pl-PL" sz="6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Prostokąt 12"/>
          <p:cNvSpPr/>
          <p:nvPr/>
        </p:nvSpPr>
        <p:spPr>
          <a:xfrm>
            <a:off x="8302146" y="2374479"/>
            <a:ext cx="144969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000" b="1" dirty="0" smtClean="0">
                <a:solidFill>
                  <a:srgbClr val="000000"/>
                </a:solidFill>
                <a:latin typeface="+mj-lt"/>
              </a:rPr>
              <a:t>projekty</a:t>
            </a:r>
          </a:p>
          <a:p>
            <a:r>
              <a:rPr lang="pl-PL" sz="2000" b="1" dirty="0" smtClean="0">
                <a:solidFill>
                  <a:srgbClr val="000000"/>
                </a:solidFill>
                <a:latin typeface="+mj-lt"/>
              </a:rPr>
              <a:t>przekazane</a:t>
            </a:r>
          </a:p>
          <a:p>
            <a:r>
              <a:rPr lang="pl-PL" sz="2000" b="1" dirty="0" smtClean="0">
                <a:solidFill>
                  <a:srgbClr val="000000"/>
                </a:solidFill>
                <a:latin typeface="+mj-lt"/>
              </a:rPr>
              <a:t>do realizacji</a:t>
            </a:r>
            <a:endParaRPr lang="pl-PL" sz="2000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4" name="Prostokąt 13"/>
          <p:cNvSpPr/>
          <p:nvPr/>
        </p:nvSpPr>
        <p:spPr>
          <a:xfrm>
            <a:off x="6384619" y="4293097"/>
            <a:ext cx="160543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6000" b="1" dirty="0" smtClean="0">
                <a:solidFill>
                  <a:schemeClr val="bg1"/>
                </a:solidFill>
                <a:latin typeface="+mj-lt"/>
              </a:rPr>
              <a:t>97,5</a:t>
            </a:r>
            <a:endParaRPr lang="pl-PL" sz="6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Prostokąt 14"/>
          <p:cNvSpPr/>
          <p:nvPr/>
        </p:nvSpPr>
        <p:spPr>
          <a:xfrm>
            <a:off x="8302146" y="4216925"/>
            <a:ext cx="216399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 smtClean="0">
                <a:solidFill>
                  <a:srgbClr val="000000"/>
                </a:solidFill>
                <a:latin typeface="+mj-lt"/>
              </a:rPr>
              <a:t>kwota</a:t>
            </a:r>
          </a:p>
          <a:p>
            <a:r>
              <a:rPr lang="pl-PL" sz="2000" b="1" dirty="0" smtClean="0">
                <a:solidFill>
                  <a:srgbClr val="000000"/>
                </a:solidFill>
                <a:latin typeface="+mj-lt"/>
              </a:rPr>
              <a:t>wszystkich zrealizowanych projektów</a:t>
            </a:r>
            <a:endParaRPr lang="pl-PL" sz="1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6" name="Prostokąt 15"/>
          <p:cNvSpPr/>
          <p:nvPr/>
        </p:nvSpPr>
        <p:spPr>
          <a:xfrm>
            <a:off x="1935807" y="4358615"/>
            <a:ext cx="180453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l-PL" sz="2000" b="1" dirty="0" smtClean="0">
                <a:solidFill>
                  <a:srgbClr val="000000"/>
                </a:solidFill>
                <a:latin typeface="+mj-lt"/>
              </a:rPr>
              <a:t>liczba</a:t>
            </a:r>
          </a:p>
          <a:p>
            <a:pPr algn="r"/>
            <a:r>
              <a:rPr lang="pl-PL" sz="2000" b="1" dirty="0" smtClean="0">
                <a:solidFill>
                  <a:srgbClr val="000000"/>
                </a:solidFill>
                <a:latin typeface="+mj-lt"/>
              </a:rPr>
              <a:t>zrealizowanych</a:t>
            </a:r>
          </a:p>
          <a:p>
            <a:pPr algn="r"/>
            <a:r>
              <a:rPr lang="pl-PL" sz="2000" b="1" dirty="0" smtClean="0">
                <a:solidFill>
                  <a:srgbClr val="000000"/>
                </a:solidFill>
                <a:latin typeface="+mj-lt"/>
              </a:rPr>
              <a:t>projektów</a:t>
            </a:r>
            <a:endParaRPr lang="pl-PL" sz="2000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8" name="Prostokąt 17"/>
          <p:cNvSpPr/>
          <p:nvPr/>
        </p:nvSpPr>
        <p:spPr>
          <a:xfrm>
            <a:off x="6614211" y="5140254"/>
            <a:ext cx="10021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000" b="1" dirty="0">
                <a:solidFill>
                  <a:schemeClr val="bg1"/>
                </a:solidFill>
                <a:latin typeface="+mj-lt"/>
              </a:rPr>
              <a:t>MLN ZŁ</a:t>
            </a:r>
          </a:p>
        </p:txBody>
      </p:sp>
      <p:sp>
        <p:nvSpPr>
          <p:cNvPr id="20" name="Prostokąt 19"/>
          <p:cNvSpPr/>
          <p:nvPr/>
        </p:nvSpPr>
        <p:spPr>
          <a:xfrm>
            <a:off x="4102052" y="4293096"/>
            <a:ext cx="135325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6000" b="1" dirty="0" smtClean="0">
                <a:solidFill>
                  <a:schemeClr val="bg1"/>
                </a:solidFill>
                <a:latin typeface="+mj-lt"/>
              </a:rPr>
              <a:t>226</a:t>
            </a:r>
            <a:endParaRPr lang="pl-PL" sz="6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1" name="Obraz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6520" y="5877272"/>
            <a:ext cx="1347153" cy="880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194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-4399"/>
            <a:ext cx="12191999" cy="9131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0" y="-4399"/>
            <a:ext cx="12191999" cy="913120"/>
          </a:xfrm>
        </p:spPr>
        <p:txBody>
          <a:bodyPr/>
          <a:lstStyle/>
          <a:p>
            <a:r>
              <a:rPr lang="pl-PL" sz="2800" b="1" dirty="0">
                <a:solidFill>
                  <a:schemeClr val="bg1"/>
                </a:solidFill>
              </a:rPr>
              <a:t>Budżet </a:t>
            </a:r>
            <a:r>
              <a:rPr lang="pl-PL" sz="2600" b="1" dirty="0">
                <a:solidFill>
                  <a:schemeClr val="bg1"/>
                </a:solidFill>
              </a:rPr>
              <a:t>Obywatelski</a:t>
            </a:r>
            <a:r>
              <a:rPr lang="pl-PL" sz="2800" b="1" dirty="0">
                <a:solidFill>
                  <a:schemeClr val="bg1"/>
                </a:solidFill>
              </a:rPr>
              <a:t> </a:t>
            </a:r>
            <a:r>
              <a:rPr lang="pl-PL" sz="2800" b="1" dirty="0" smtClean="0">
                <a:solidFill>
                  <a:schemeClr val="bg1"/>
                </a:solidFill>
              </a:rPr>
              <a:t>2025 </a:t>
            </a:r>
            <a:r>
              <a:rPr lang="pl-PL" sz="2800" b="1" dirty="0">
                <a:solidFill>
                  <a:schemeClr val="bg1"/>
                </a:solidFill>
              </a:rPr>
              <a:t>– kwota</a:t>
            </a:r>
          </a:p>
        </p:txBody>
      </p:sp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2135560" y="1772816"/>
            <a:ext cx="7920880" cy="648072"/>
          </a:xfrm>
        </p:spPr>
        <p:txBody>
          <a:bodyPr/>
          <a:lstStyle/>
          <a:p>
            <a:pPr marL="0" indent="0" algn="ctr">
              <a:buNone/>
            </a:pPr>
            <a:r>
              <a:rPr lang="pl-PL" sz="2800" dirty="0">
                <a:latin typeface="+mj-lt"/>
              </a:rPr>
              <a:t>PRZEWIDYWANY LIMIT ŚRODKÓW NA PROJEKTY</a:t>
            </a:r>
          </a:p>
          <a:p>
            <a:pPr marL="0" indent="0">
              <a:buNone/>
            </a:pPr>
            <a:endParaRPr lang="pl-PL" sz="2400" dirty="0">
              <a:latin typeface="DaxPro-Light" panose="02000506050000020004" pitchFamily="50" charset="-18"/>
            </a:endParaRPr>
          </a:p>
        </p:txBody>
      </p:sp>
      <p:sp>
        <p:nvSpPr>
          <p:cNvPr id="5" name="Prostokąt zaokrąglony 4"/>
          <p:cNvSpPr/>
          <p:nvPr/>
        </p:nvSpPr>
        <p:spPr>
          <a:xfrm>
            <a:off x="2927648" y="2924944"/>
            <a:ext cx="5976663" cy="1728192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/>
          </a:p>
        </p:txBody>
      </p:sp>
      <p:sp>
        <p:nvSpPr>
          <p:cNvPr id="6" name="Prostokąt 5"/>
          <p:cNvSpPr/>
          <p:nvPr/>
        </p:nvSpPr>
        <p:spPr>
          <a:xfrm>
            <a:off x="3641547" y="3284985"/>
            <a:ext cx="427873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l-PL" sz="4800" b="1" dirty="0" smtClean="0">
                <a:solidFill>
                  <a:schemeClr val="bg1"/>
                </a:solidFill>
                <a:latin typeface="+mj-lt"/>
              </a:rPr>
              <a:t>15 </a:t>
            </a:r>
            <a:r>
              <a:rPr lang="pl-PL" sz="4800" b="1" dirty="0">
                <a:solidFill>
                  <a:schemeClr val="bg1"/>
                </a:solidFill>
                <a:latin typeface="+mj-lt"/>
              </a:rPr>
              <a:t>000 000,00 zł</a:t>
            </a:r>
          </a:p>
        </p:txBody>
      </p:sp>
      <p:pic>
        <p:nvPicPr>
          <p:cNvPr id="12" name="Obraz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6520" y="5877272"/>
            <a:ext cx="1347153" cy="880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7508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" y="-4399"/>
            <a:ext cx="12192000" cy="9131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0" y="-4399"/>
            <a:ext cx="12192000" cy="913120"/>
          </a:xfrm>
        </p:spPr>
        <p:txBody>
          <a:bodyPr/>
          <a:lstStyle/>
          <a:p>
            <a:r>
              <a:rPr lang="pl-PL" sz="2600" b="1" dirty="0">
                <a:solidFill>
                  <a:schemeClr val="bg1"/>
                </a:solidFill>
              </a:rPr>
              <a:t>Budżet Obywatelski </a:t>
            </a:r>
            <a:r>
              <a:rPr lang="pl-PL" sz="2600" b="1" dirty="0" smtClean="0">
                <a:solidFill>
                  <a:schemeClr val="bg1"/>
                </a:solidFill>
              </a:rPr>
              <a:t>2025 </a:t>
            </a:r>
            <a:r>
              <a:rPr lang="pl-PL" sz="2600" b="1" dirty="0">
                <a:solidFill>
                  <a:schemeClr val="bg1"/>
                </a:solidFill>
              </a:rPr>
              <a:t>– limity</a:t>
            </a: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7483401"/>
              </p:ext>
            </p:extLst>
          </p:nvPr>
        </p:nvGraphicFramePr>
        <p:xfrm>
          <a:off x="839416" y="1412777"/>
          <a:ext cx="8928992" cy="43924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7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55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55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85880">
                <a:tc>
                  <a:txBody>
                    <a:bodyPr/>
                    <a:lstStyle/>
                    <a:p>
                      <a:pPr algn="l"/>
                      <a:endParaRPr lang="pl-PL" sz="1800" dirty="0"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dirty="0" smtClean="0">
                          <a:latin typeface="+mj-lt"/>
                        </a:rPr>
                        <a:t>PROJEKT OGÓLNOMIEJSKI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dirty="0" smtClean="0">
                          <a:latin typeface="+mj-lt"/>
                        </a:rPr>
                        <a:t>PROJEKT OSIEDLOWY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0119">
                <a:tc>
                  <a:txBody>
                    <a:bodyPr/>
                    <a:lstStyle/>
                    <a:p>
                      <a:pPr algn="l"/>
                      <a:r>
                        <a:rPr lang="pl-PL" sz="1800" dirty="0" smtClean="0">
                          <a:latin typeface="+mj-lt"/>
                        </a:rPr>
                        <a:t>OGÓLNY</a:t>
                      </a:r>
                    </a:p>
                    <a:p>
                      <a:pPr algn="l"/>
                      <a:r>
                        <a:rPr lang="pl-PL" sz="1800" dirty="0" smtClean="0">
                          <a:latin typeface="+mj-lt"/>
                        </a:rPr>
                        <a:t>LIMIT ŚRODKÓW</a:t>
                      </a:r>
                      <a:endParaRPr lang="pl-PL" sz="1800" dirty="0">
                        <a:latin typeface="+mj-l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800" dirty="0" smtClean="0">
                          <a:latin typeface="+mj-lt"/>
                        </a:rPr>
                        <a:t>8 mln zł</a:t>
                      </a:r>
                      <a:endParaRPr lang="pl-PL" sz="1800" dirty="0">
                        <a:latin typeface="+mj-lt"/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dirty="0" smtClean="0">
                          <a:solidFill>
                            <a:schemeClr val="tx1"/>
                          </a:solidFill>
                          <a:latin typeface="+mj-lt"/>
                        </a:rPr>
                        <a:t>7 mln zł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3245">
                <a:tc>
                  <a:txBody>
                    <a:bodyPr/>
                    <a:lstStyle/>
                    <a:p>
                      <a:pPr algn="l"/>
                      <a:r>
                        <a:rPr lang="pl-PL" sz="1800" dirty="0" smtClean="0">
                          <a:latin typeface="+mj-lt"/>
                        </a:rPr>
                        <a:t>MAKSYMALNY</a:t>
                      </a:r>
                    </a:p>
                    <a:p>
                      <a:pPr algn="l"/>
                      <a:r>
                        <a:rPr lang="pl-PL" sz="1800" dirty="0" smtClean="0">
                          <a:latin typeface="+mj-lt"/>
                        </a:rPr>
                        <a:t>LIMIT ŚRODKÓW</a:t>
                      </a:r>
                    </a:p>
                    <a:p>
                      <a:pPr algn="l"/>
                      <a:r>
                        <a:rPr lang="pl-PL" sz="1800" dirty="0" smtClean="0">
                          <a:latin typeface="+mj-lt"/>
                        </a:rPr>
                        <a:t>NA PROJEKT „TWARDY”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dirty="0" smtClean="0">
                          <a:solidFill>
                            <a:schemeClr val="tx1"/>
                          </a:solidFill>
                          <a:latin typeface="+mj-lt"/>
                        </a:rPr>
                        <a:t>3 mln zł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dirty="0" smtClean="0">
                          <a:solidFill>
                            <a:schemeClr val="tx1"/>
                          </a:solidFill>
                          <a:latin typeface="+mj-lt"/>
                        </a:rPr>
                        <a:t>1,5 mln</a:t>
                      </a:r>
                      <a:r>
                        <a:rPr lang="pl-PL" sz="180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pl-PL" sz="1800" dirty="0" smtClean="0">
                          <a:solidFill>
                            <a:schemeClr val="tx1"/>
                          </a:solidFill>
                          <a:latin typeface="+mj-lt"/>
                        </a:rPr>
                        <a:t>zł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3245">
                <a:tc>
                  <a:txBody>
                    <a:bodyPr/>
                    <a:lstStyle/>
                    <a:p>
                      <a:pPr algn="l"/>
                      <a:r>
                        <a:rPr lang="pl-PL" sz="1800" dirty="0" smtClean="0">
                          <a:latin typeface="+mj-lt"/>
                        </a:rPr>
                        <a:t>MAKSYMALNY</a:t>
                      </a:r>
                    </a:p>
                    <a:p>
                      <a:pPr algn="l"/>
                      <a:r>
                        <a:rPr lang="pl-PL" sz="1800" dirty="0" smtClean="0">
                          <a:latin typeface="+mj-lt"/>
                        </a:rPr>
                        <a:t>LIMIT ŚRODKÓW</a:t>
                      </a:r>
                    </a:p>
                    <a:p>
                      <a:pPr algn="l"/>
                      <a:r>
                        <a:rPr lang="pl-PL" sz="1800" dirty="0" smtClean="0">
                          <a:latin typeface="+mj-lt"/>
                        </a:rPr>
                        <a:t>NA PROJEKT „MIĘKKI”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dirty="0" smtClean="0">
                          <a:solidFill>
                            <a:schemeClr val="tx1"/>
                          </a:solidFill>
                          <a:latin typeface="+mj-lt"/>
                        </a:rPr>
                        <a:t>100 tys. zł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dirty="0" smtClean="0">
                          <a:solidFill>
                            <a:schemeClr val="tx1"/>
                          </a:solidFill>
                          <a:latin typeface="+mj-lt"/>
                        </a:rPr>
                        <a:t>100 tys. zł</a:t>
                      </a: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" name="Obraz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6520" y="5877272"/>
            <a:ext cx="1347153" cy="880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067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" y="-4399"/>
            <a:ext cx="12192000" cy="9131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" y="-4399"/>
            <a:ext cx="12191999" cy="913120"/>
          </a:xfrm>
        </p:spPr>
        <p:txBody>
          <a:bodyPr/>
          <a:lstStyle/>
          <a:p>
            <a:r>
              <a:rPr lang="pl-PL" sz="2600" b="1" dirty="0">
                <a:solidFill>
                  <a:schemeClr val="bg1"/>
                </a:solidFill>
              </a:rPr>
              <a:t>Budżet Obywatelski </a:t>
            </a:r>
            <a:r>
              <a:rPr lang="pl-PL" sz="2600" b="1" dirty="0" smtClean="0">
                <a:solidFill>
                  <a:schemeClr val="bg1"/>
                </a:solidFill>
              </a:rPr>
              <a:t>2025 </a:t>
            </a:r>
            <a:r>
              <a:rPr lang="pl-PL" sz="2600" b="1" dirty="0">
                <a:solidFill>
                  <a:schemeClr val="bg1"/>
                </a:solidFill>
              </a:rPr>
              <a:t>– harmonogram</a:t>
            </a:r>
          </a:p>
        </p:txBody>
      </p:sp>
      <p:pic>
        <p:nvPicPr>
          <p:cNvPr id="9" name="Obraz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6520" y="5877272"/>
            <a:ext cx="1347153" cy="880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1387842"/>
            <a:ext cx="10513168" cy="496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04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1146175" y="1772816"/>
            <a:ext cx="8774276" cy="67235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/>
          </a:p>
        </p:txBody>
      </p:sp>
      <p:sp>
        <p:nvSpPr>
          <p:cNvPr id="4" name="Prostokąt 3"/>
          <p:cNvSpPr/>
          <p:nvPr/>
        </p:nvSpPr>
        <p:spPr>
          <a:xfrm>
            <a:off x="1" y="-4399"/>
            <a:ext cx="12192000" cy="9131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253733" y="-4399"/>
            <a:ext cx="7684535" cy="913120"/>
          </a:xfrm>
        </p:spPr>
        <p:txBody>
          <a:bodyPr/>
          <a:lstStyle/>
          <a:p>
            <a:r>
              <a:rPr lang="pl-PL" sz="2600" b="1" dirty="0">
                <a:solidFill>
                  <a:schemeClr val="bg1"/>
                </a:solidFill>
              </a:rPr>
              <a:t>Budżet Obywatelski </a:t>
            </a:r>
            <a:r>
              <a:rPr lang="pl-PL" sz="2600" b="1" dirty="0" smtClean="0">
                <a:solidFill>
                  <a:schemeClr val="bg1"/>
                </a:solidFill>
              </a:rPr>
              <a:t>2025 </a:t>
            </a:r>
            <a:r>
              <a:rPr lang="pl-PL" sz="2600" b="1" dirty="0">
                <a:solidFill>
                  <a:schemeClr val="bg1"/>
                </a:solidFill>
              </a:rPr>
              <a:t>– zasady</a:t>
            </a:r>
          </a:p>
        </p:txBody>
      </p:sp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1212832" y="1916832"/>
            <a:ext cx="8640961" cy="4080172"/>
          </a:xfrm>
        </p:spPr>
        <p:txBody>
          <a:bodyPr/>
          <a:lstStyle/>
          <a:p>
            <a:pPr marL="0" indent="0">
              <a:buNone/>
            </a:pPr>
            <a:r>
              <a:rPr lang="pl-PL" sz="2400" b="1" dirty="0">
                <a:solidFill>
                  <a:schemeClr val="bg1"/>
                </a:solidFill>
                <a:latin typeface="+mj-lt"/>
              </a:rPr>
              <a:t>Dokumenty</a:t>
            </a:r>
          </a:p>
          <a:p>
            <a:pPr marL="0" indent="0">
              <a:buNone/>
            </a:pPr>
            <a:endParaRPr lang="pl-PL" sz="2400" dirty="0">
              <a:latin typeface="DaxPro-Bold" panose="02000506070000020004" pitchFamily="50" charset="-18"/>
            </a:endParaRPr>
          </a:p>
          <a:p>
            <a:r>
              <a:rPr lang="pl-PL" sz="2400" dirty="0">
                <a:latin typeface="+mj-lt"/>
              </a:rPr>
              <a:t>uchwała Nr XIX/318/20 Rady Miasta Białystok z dnia 15 stycznia 2020 r. w sprawie konsultacji społecznych z mieszkańcami Miasta Białegostoku dotyczących budżetu obywatelskiego</a:t>
            </a:r>
          </a:p>
          <a:p>
            <a:pPr marL="0" indent="0">
              <a:buNone/>
            </a:pPr>
            <a:endParaRPr lang="pl-PL" sz="2400" dirty="0">
              <a:latin typeface="+mj-lt"/>
            </a:endParaRPr>
          </a:p>
          <a:p>
            <a:r>
              <a:rPr lang="pl-PL" sz="2400" dirty="0">
                <a:latin typeface="+mj-lt"/>
              </a:rPr>
              <a:t>zarządzenie Nr </a:t>
            </a:r>
            <a:r>
              <a:rPr lang="pl-PL" sz="2400" dirty="0" smtClean="0">
                <a:latin typeface="+mj-lt"/>
              </a:rPr>
              <a:t>132</a:t>
            </a:r>
            <a:r>
              <a:rPr lang="pl-PL" sz="2400" dirty="0" smtClean="0">
                <a:solidFill>
                  <a:srgbClr val="3A3A3A"/>
                </a:solidFill>
                <a:latin typeface="+mj-lt"/>
              </a:rPr>
              <a:t>/24</a:t>
            </a:r>
            <a:r>
              <a:rPr lang="pl-PL" sz="2400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pl-PL" sz="2400" dirty="0">
                <a:latin typeface="+mj-lt"/>
              </a:rPr>
              <a:t>Prezydenta Miasta Białegostoku z dnia </a:t>
            </a:r>
            <a:r>
              <a:rPr lang="pl-PL" sz="2400" dirty="0" smtClean="0">
                <a:latin typeface="+mj-lt"/>
              </a:rPr>
              <a:t>12</a:t>
            </a:r>
            <a:r>
              <a:rPr lang="pl-PL" sz="2400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pl-PL" sz="2400" dirty="0">
                <a:latin typeface="+mj-lt"/>
              </a:rPr>
              <a:t>lutego </a:t>
            </a:r>
            <a:r>
              <a:rPr lang="pl-PL" sz="2400" dirty="0" smtClean="0">
                <a:latin typeface="+mj-lt"/>
              </a:rPr>
              <a:t>2024 </a:t>
            </a:r>
            <a:r>
              <a:rPr lang="pl-PL" sz="2400" dirty="0">
                <a:latin typeface="+mj-lt"/>
              </a:rPr>
              <a:t>r. w sprawie szczegółowych warunków budżetu obywatelskiego w Białymstoku na </a:t>
            </a:r>
            <a:r>
              <a:rPr lang="pl-PL" sz="2400" dirty="0" smtClean="0">
                <a:latin typeface="+mj-lt"/>
              </a:rPr>
              <a:t>2025 </a:t>
            </a:r>
            <a:r>
              <a:rPr lang="pl-PL" sz="2400" dirty="0">
                <a:latin typeface="+mj-lt"/>
              </a:rPr>
              <a:t>rok</a:t>
            </a:r>
          </a:p>
          <a:p>
            <a:pPr algn="just"/>
            <a:endParaRPr lang="pl-PL" sz="2400" dirty="0">
              <a:latin typeface="DaxPro-Regular" panose="02000506060000020004" pitchFamily="50" charset="-18"/>
            </a:endParaRPr>
          </a:p>
          <a:p>
            <a:pPr marL="0" indent="0" algn="just">
              <a:buNone/>
            </a:pPr>
            <a:r>
              <a:rPr lang="pl-PL" sz="2400" dirty="0">
                <a:latin typeface="DaxPro-Light" panose="02000506050000020004" pitchFamily="50" charset="-18"/>
              </a:rPr>
              <a:t> </a:t>
            </a:r>
          </a:p>
          <a:p>
            <a:pPr marL="0" indent="0" algn="just">
              <a:buNone/>
            </a:pPr>
            <a:endParaRPr lang="pl-PL" sz="2400" dirty="0">
              <a:latin typeface="DaxPro-Light" panose="02000506050000020004" pitchFamily="50" charset="-18"/>
            </a:endParaRPr>
          </a:p>
        </p:txBody>
      </p:sp>
      <p:pic>
        <p:nvPicPr>
          <p:cNvPr id="11" name="Obraz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6520" y="5877272"/>
            <a:ext cx="1347153" cy="880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7540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" y="-4399"/>
            <a:ext cx="12192000" cy="9131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255419" y="-4399"/>
            <a:ext cx="7681163" cy="913120"/>
          </a:xfrm>
        </p:spPr>
        <p:txBody>
          <a:bodyPr/>
          <a:lstStyle/>
          <a:p>
            <a:r>
              <a:rPr lang="pl-PL" sz="2600" b="1" dirty="0">
                <a:solidFill>
                  <a:schemeClr val="bg1"/>
                </a:solidFill>
              </a:rPr>
              <a:t>Budżet Obywatelski </a:t>
            </a:r>
            <a:r>
              <a:rPr lang="pl-PL" sz="2600" b="1" dirty="0" smtClean="0">
                <a:solidFill>
                  <a:schemeClr val="bg1"/>
                </a:solidFill>
              </a:rPr>
              <a:t>2025</a:t>
            </a:r>
            <a:endParaRPr lang="pl-PL" sz="2600" b="1" dirty="0">
              <a:solidFill>
                <a:schemeClr val="bg1"/>
              </a:solidFill>
            </a:endParaRPr>
          </a:p>
        </p:txBody>
      </p:sp>
      <p:graphicFrame>
        <p:nvGraphicFramePr>
          <p:cNvPr id="15" name="Symbol zastępczy zawartości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4995331"/>
              </p:ext>
            </p:extLst>
          </p:nvPr>
        </p:nvGraphicFramePr>
        <p:xfrm>
          <a:off x="623392" y="1268761"/>
          <a:ext cx="10945216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pole tekstowe 1"/>
          <p:cNvSpPr txBox="1"/>
          <p:nvPr/>
        </p:nvSpPr>
        <p:spPr>
          <a:xfrm>
            <a:off x="623392" y="5925040"/>
            <a:ext cx="10081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latin typeface="+mj-lt"/>
              </a:rPr>
              <a:t>projekty </a:t>
            </a:r>
            <a:r>
              <a:rPr lang="pl-PL" dirty="0">
                <a:latin typeface="+mj-lt"/>
              </a:rPr>
              <a:t>zlokalizowane na terenach szkolnych – wyłącznie w ramach kategorii projektów </a:t>
            </a:r>
            <a:r>
              <a:rPr lang="pl-PL" dirty="0" smtClean="0">
                <a:latin typeface="+mj-lt"/>
              </a:rPr>
              <a:t>osiedlowych</a:t>
            </a:r>
            <a:endParaRPr lang="pl-PL" dirty="0">
              <a:latin typeface="DaxPro-Regular" panose="02000506060000020004" pitchFamily="50" charset="-1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1400" dirty="0">
              <a:latin typeface="DaxPro-Regular" panose="02000506060000020004" pitchFamily="50" charset="-18"/>
            </a:endParaRPr>
          </a:p>
        </p:txBody>
      </p:sp>
      <p:pic>
        <p:nvPicPr>
          <p:cNvPr id="9" name="Obraz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6520" y="5877272"/>
            <a:ext cx="1347153" cy="880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182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/>
        </p:nvSpPr>
        <p:spPr>
          <a:xfrm>
            <a:off x="875419" y="1124742"/>
            <a:ext cx="10461447" cy="129614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/>
          <p:cNvSpPr/>
          <p:nvPr/>
        </p:nvSpPr>
        <p:spPr>
          <a:xfrm>
            <a:off x="1" y="-4399"/>
            <a:ext cx="12192000" cy="9131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255419" y="-4399"/>
            <a:ext cx="7681163" cy="913120"/>
          </a:xfrm>
        </p:spPr>
        <p:txBody>
          <a:bodyPr/>
          <a:lstStyle/>
          <a:p>
            <a:r>
              <a:rPr lang="pl-PL" sz="2600" b="1" dirty="0">
                <a:solidFill>
                  <a:schemeClr val="bg1"/>
                </a:solidFill>
              </a:rPr>
              <a:t>Budżet Obywatelski </a:t>
            </a:r>
            <a:r>
              <a:rPr lang="pl-PL" sz="2600" b="1" dirty="0" smtClean="0">
                <a:solidFill>
                  <a:schemeClr val="bg1"/>
                </a:solidFill>
              </a:rPr>
              <a:t>2025 </a:t>
            </a:r>
            <a:r>
              <a:rPr lang="pl-PL" sz="2600" b="1" dirty="0">
                <a:solidFill>
                  <a:schemeClr val="bg1"/>
                </a:solidFill>
              </a:rPr>
              <a:t>– zasady</a:t>
            </a:r>
          </a:p>
        </p:txBody>
      </p:sp>
      <p:sp>
        <p:nvSpPr>
          <p:cNvPr id="8" name="Symbol zastępczy zawartości 7"/>
          <p:cNvSpPr txBox="1">
            <a:spLocks noGrp="1"/>
          </p:cNvSpPr>
          <p:nvPr>
            <p:ph idx="1"/>
          </p:nvPr>
        </p:nvSpPr>
        <p:spPr>
          <a:xfrm>
            <a:off x="865276" y="2420888"/>
            <a:ext cx="10461447" cy="408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pl-PL" sz="1800" dirty="0">
                <a:latin typeface="DaxPro-Light" panose="02000506050000020004" pitchFamily="50" charset="-18"/>
              </a:rPr>
              <a:t>	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sz="2000" dirty="0">
                <a:latin typeface="+mj-lt"/>
                <a:cs typeface="Times New Roman" panose="02020603050405020304" pitchFamily="18" charset="0"/>
              </a:rPr>
              <a:t>należą do zadań własnych gminy albo powiatu i są możliwe do realizacji w trakcie jednego roku budżetowego. W uzasadnionych przypadkach możliwe jest wydłużenie realizacji projektu na lata następne, na zasadach określonych przepisami ustawy o finansach publicznych.</a:t>
            </a:r>
          </a:p>
          <a:p>
            <a:pPr marL="0" indent="0" algn="just">
              <a:buNone/>
            </a:pPr>
            <a:endParaRPr lang="pl-PL" sz="2000" dirty="0">
              <a:latin typeface="+mj-lt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sz="2000" dirty="0">
                <a:latin typeface="+mj-lt"/>
                <a:cs typeface="Times New Roman" panose="02020603050405020304" pitchFamily="18" charset="0"/>
              </a:rPr>
              <a:t>W przypadku projektów, których realizacja wymaga lokalizacji na określonym terenie, musi on stanowić obszar, na którym Miasto Białystok może zgodnie z prawem wydatkować środki publiczne.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pl-PL" sz="2000" b="1" dirty="0">
              <a:latin typeface="+mj-lt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sz="2000" dirty="0">
                <a:latin typeface="+mj-lt"/>
                <a:cs typeface="Times New Roman" panose="02020603050405020304" pitchFamily="18" charset="0"/>
              </a:rPr>
              <a:t>możliwość realizacji tzw. projektów miękkich zlokalizowanych na nieruchomościach nie będących własnością Miasta (pod warunkiem dołączenia stosownego oświadczenia).</a:t>
            </a:r>
            <a:endParaRPr lang="pl-PL" sz="2000" dirty="0">
              <a:latin typeface="+mj-lt"/>
            </a:endParaRPr>
          </a:p>
          <a:p>
            <a:pPr lvl="0" algn="just"/>
            <a:endParaRPr lang="pl-PL" sz="1800" b="1" dirty="0">
              <a:latin typeface="DaxPro-Light" panose="02000506050000020004" pitchFamily="50" charset="-18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1503563" y="1556794"/>
            <a:ext cx="9833303" cy="648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sz="2400" b="1" dirty="0">
                <a:latin typeface="+mj-lt"/>
              </a:rPr>
              <a:t>W ramach środków Budżetu Obywatelskiego </a:t>
            </a:r>
            <a:r>
              <a:rPr lang="pl-PL" sz="2400" b="1" dirty="0" smtClean="0">
                <a:latin typeface="+mj-lt"/>
              </a:rPr>
              <a:t>2025</a:t>
            </a:r>
            <a:endParaRPr lang="pl-PL" sz="2400" b="1" dirty="0">
              <a:latin typeface="+mj-lt"/>
            </a:endParaRPr>
          </a:p>
          <a:p>
            <a:pPr algn="ctr"/>
            <a:r>
              <a:rPr lang="pl-PL" sz="2400" b="1" dirty="0">
                <a:solidFill>
                  <a:srgbClr val="FF0000"/>
                </a:solidFill>
                <a:latin typeface="+mj-lt"/>
              </a:rPr>
              <a:t>mogą</a:t>
            </a:r>
            <a:r>
              <a:rPr lang="pl-PL" sz="2400" b="1" dirty="0">
                <a:latin typeface="+mj-lt"/>
              </a:rPr>
              <a:t> być realizowane projekty, które:</a:t>
            </a:r>
          </a:p>
          <a:p>
            <a:pPr algn="ctr"/>
            <a:endParaRPr lang="pl-PL" sz="2000" b="1" dirty="0">
              <a:latin typeface="+mj-lt"/>
            </a:endParaRPr>
          </a:p>
        </p:txBody>
      </p:sp>
      <p:pic>
        <p:nvPicPr>
          <p:cNvPr id="13" name="Obraz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6520" y="5877272"/>
            <a:ext cx="1347153" cy="880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3089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/>
        </p:nvSpPr>
        <p:spPr>
          <a:xfrm>
            <a:off x="875419" y="1124742"/>
            <a:ext cx="10461447" cy="129614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 3"/>
          <p:cNvSpPr/>
          <p:nvPr/>
        </p:nvSpPr>
        <p:spPr>
          <a:xfrm>
            <a:off x="1" y="-4399"/>
            <a:ext cx="12192000" cy="9131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255419" y="-4399"/>
            <a:ext cx="7681163" cy="913120"/>
          </a:xfrm>
        </p:spPr>
        <p:txBody>
          <a:bodyPr/>
          <a:lstStyle/>
          <a:p>
            <a:r>
              <a:rPr lang="pl-PL" sz="2600" b="1" dirty="0">
                <a:solidFill>
                  <a:schemeClr val="bg1"/>
                </a:solidFill>
              </a:rPr>
              <a:t>Budżet Obywatelski </a:t>
            </a:r>
            <a:r>
              <a:rPr lang="pl-PL" sz="2600" b="1" dirty="0" smtClean="0">
                <a:solidFill>
                  <a:schemeClr val="bg1"/>
                </a:solidFill>
              </a:rPr>
              <a:t>2025 </a:t>
            </a:r>
            <a:r>
              <a:rPr lang="pl-PL" sz="2600" b="1" dirty="0">
                <a:solidFill>
                  <a:schemeClr val="bg1"/>
                </a:solidFill>
              </a:rPr>
              <a:t>– zasady</a:t>
            </a:r>
          </a:p>
        </p:txBody>
      </p:sp>
      <p:sp>
        <p:nvSpPr>
          <p:cNvPr id="8" name="Symbol zastępczy zawartości 7"/>
          <p:cNvSpPr txBox="1">
            <a:spLocks noGrp="1"/>
          </p:cNvSpPr>
          <p:nvPr>
            <p:ph idx="1"/>
          </p:nvPr>
        </p:nvSpPr>
        <p:spPr>
          <a:xfrm>
            <a:off x="875418" y="2651135"/>
            <a:ext cx="10461447" cy="312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pl-PL" sz="1500" dirty="0">
                <a:latin typeface="DaxPro-Light" panose="02000506050000020004" pitchFamily="50" charset="-18"/>
              </a:rPr>
              <a:t>	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sz="2000" dirty="0">
                <a:latin typeface="+mj-lt"/>
                <a:cs typeface="Times New Roman" panose="02020603050405020304" pitchFamily="18" charset="0"/>
              </a:rPr>
              <a:t>zakładają realizację jedynie części projektu;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sz="2000" dirty="0">
                <a:latin typeface="+mj-lt"/>
                <a:cs typeface="Times New Roman" panose="02020603050405020304" pitchFamily="18" charset="0"/>
              </a:rPr>
              <a:t>naruszałyby obowiązujące przepisy prawa, prawa osób trzecich, w tym prawo własności;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sz="2000" dirty="0">
                <a:latin typeface="+mj-lt"/>
                <a:cs typeface="Times New Roman" panose="02020603050405020304" pitchFamily="18" charset="0"/>
              </a:rPr>
              <a:t>są sprzeczne z przyjętymi planami, strategiami i programami Miasta Białystok;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sz="2000" dirty="0">
                <a:latin typeface="+mj-lt"/>
                <a:cs typeface="Times New Roman" panose="02020603050405020304" pitchFamily="18" charset="0"/>
              </a:rPr>
              <a:t>po realizacji generowałyby koszty eksploatacji niewspółmiernie wysokie w stosunku do wartości jednostkowej zgłoszonego projektu;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sz="2000" dirty="0">
                <a:latin typeface="+mj-lt"/>
                <a:cs typeface="Times New Roman" panose="02020603050405020304" pitchFamily="18" charset="0"/>
              </a:rPr>
              <a:t>efekty nie spełniają kryterium ogólnodostępności;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l-PL" sz="2000" dirty="0">
                <a:latin typeface="+mj-lt"/>
                <a:cs typeface="Times New Roman" panose="02020603050405020304" pitchFamily="18" charset="0"/>
              </a:rPr>
              <a:t>nie spełniają kryterium celowości i gospodarności.</a:t>
            </a:r>
          </a:p>
          <a:p>
            <a:pPr lvl="0" algn="just"/>
            <a:endParaRPr lang="pl-PL" sz="1500" b="1" dirty="0">
              <a:latin typeface="DaxPro-Light" panose="02000506050000020004" pitchFamily="50" charset="-18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1503563" y="1556794"/>
            <a:ext cx="9833303" cy="648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sz="2400" b="1" dirty="0">
                <a:latin typeface="+mj-lt"/>
              </a:rPr>
              <a:t>W ramach środków Budżetu Obywatelskiego </a:t>
            </a:r>
            <a:r>
              <a:rPr lang="pl-PL" sz="2400" b="1" dirty="0" smtClean="0">
                <a:latin typeface="+mj-lt"/>
              </a:rPr>
              <a:t>2025</a:t>
            </a:r>
            <a:endParaRPr lang="pl-PL" sz="2400" b="1" dirty="0">
              <a:latin typeface="+mj-lt"/>
            </a:endParaRPr>
          </a:p>
          <a:p>
            <a:pPr algn="ctr"/>
            <a:r>
              <a:rPr lang="pl-PL" sz="2400" b="1" dirty="0" smtClean="0">
                <a:solidFill>
                  <a:srgbClr val="FF0000"/>
                </a:solidFill>
                <a:latin typeface="+mj-lt"/>
              </a:rPr>
              <a:t>nie mogą </a:t>
            </a:r>
            <a:r>
              <a:rPr lang="pl-PL" sz="2400" b="1" dirty="0">
                <a:latin typeface="+mj-lt"/>
              </a:rPr>
              <a:t>być realizowane projekty, które:</a:t>
            </a:r>
          </a:p>
          <a:p>
            <a:pPr algn="ctr"/>
            <a:endParaRPr lang="pl-PL" sz="2000" dirty="0">
              <a:latin typeface="DaxPro-Bold" panose="02000506070000020004" pitchFamily="50" charset="-18"/>
            </a:endParaRPr>
          </a:p>
        </p:txBody>
      </p:sp>
      <p:pic>
        <p:nvPicPr>
          <p:cNvPr id="7" name="Obraz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6520" y="5877272"/>
            <a:ext cx="1347153" cy="880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935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83432" y="2058119"/>
            <a:ext cx="10009112" cy="4525963"/>
          </a:xfrm>
        </p:spPr>
        <p:txBody>
          <a:bodyPr/>
          <a:lstStyle/>
          <a:p>
            <a:pPr marL="0" indent="0">
              <a:buNone/>
            </a:pPr>
            <a:endParaRPr lang="pl-PL" sz="2000" dirty="0">
              <a:latin typeface="DaxPro-Medium" panose="02000506060000020004" pitchFamily="50" charset="-18"/>
            </a:endParaRPr>
          </a:p>
          <a:p>
            <a:pPr marL="0" indent="0">
              <a:buNone/>
            </a:pPr>
            <a:endParaRPr lang="pl-PL" sz="2400" dirty="0">
              <a:latin typeface="DaxPro-Medium" panose="02000506060000020004" pitchFamily="50" charset="-18"/>
            </a:endParaRP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7" name="Prostokąt 6"/>
          <p:cNvSpPr/>
          <p:nvPr/>
        </p:nvSpPr>
        <p:spPr>
          <a:xfrm>
            <a:off x="2135558" y="1805584"/>
            <a:ext cx="7992889" cy="53769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pl-PL" sz="2200" b="1" dirty="0">
                <a:solidFill>
                  <a:schemeClr val="bg1"/>
                </a:solidFill>
                <a:latin typeface="+mj-lt"/>
              </a:rPr>
              <a:t>Kto może złożyć projekt?</a:t>
            </a:r>
            <a:endParaRPr lang="pl-PL" sz="2200" b="1" dirty="0">
              <a:latin typeface="+mj-lt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2135560" y="3086948"/>
            <a:ext cx="7992888" cy="53769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pl-PL" sz="2200" b="1" dirty="0">
                <a:latin typeface="+mj-lt"/>
              </a:rPr>
              <a:t>Ile osób powinno poprzeć projekt?</a:t>
            </a:r>
            <a:endParaRPr lang="pl-PL" sz="2200" b="1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2135557" y="2528794"/>
            <a:ext cx="7864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+mj-lt"/>
              </a:rPr>
              <a:t>Każdy mieszkaniec Białegostoku, bez względu na wiek.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2135557" y="4993481"/>
            <a:ext cx="6362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+mj-lt"/>
              </a:rPr>
              <a:t>1 osoba może złożyć dowolną liczbę projektów.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2135556" y="4342932"/>
            <a:ext cx="7992891" cy="53769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pl-PL" sz="2200" b="1" dirty="0">
                <a:latin typeface="+mj-lt"/>
              </a:rPr>
              <a:t>Ile można zgłosić projektów?</a:t>
            </a:r>
            <a:endParaRPr lang="pl-PL" sz="2200" b="1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2135556" y="3783427"/>
            <a:ext cx="83529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+mj-lt"/>
              </a:rPr>
              <a:t>Poparcie 2 mieszkańców Białegostoku (element formularza zgłoszeniowego)</a:t>
            </a:r>
          </a:p>
        </p:txBody>
      </p:sp>
      <p:sp>
        <p:nvSpPr>
          <p:cNvPr id="15" name="Prostokąt 14"/>
          <p:cNvSpPr/>
          <p:nvPr/>
        </p:nvSpPr>
        <p:spPr>
          <a:xfrm>
            <a:off x="1" y="-4399"/>
            <a:ext cx="12192000" cy="9131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/>
          </a:p>
        </p:txBody>
      </p:sp>
      <p:sp>
        <p:nvSpPr>
          <p:cNvPr id="16" name="Tytuł 2"/>
          <p:cNvSpPr>
            <a:spLocks noGrp="1"/>
          </p:cNvSpPr>
          <p:nvPr>
            <p:ph type="title"/>
          </p:nvPr>
        </p:nvSpPr>
        <p:spPr>
          <a:xfrm>
            <a:off x="2255419" y="-4399"/>
            <a:ext cx="7681163" cy="913120"/>
          </a:xfrm>
        </p:spPr>
        <p:txBody>
          <a:bodyPr/>
          <a:lstStyle/>
          <a:p>
            <a:r>
              <a:rPr lang="pl-PL" sz="2600" b="1" dirty="0">
                <a:solidFill>
                  <a:schemeClr val="bg1"/>
                </a:solidFill>
              </a:rPr>
              <a:t>Budżet Obywatelski </a:t>
            </a:r>
            <a:r>
              <a:rPr lang="pl-PL" sz="2600" b="1" dirty="0" smtClean="0">
                <a:solidFill>
                  <a:schemeClr val="bg1"/>
                </a:solidFill>
              </a:rPr>
              <a:t>2025</a:t>
            </a:r>
            <a:endParaRPr lang="pl-PL" sz="2600" b="1" dirty="0">
              <a:solidFill>
                <a:schemeClr val="bg1"/>
              </a:solidFill>
            </a:endParaRPr>
          </a:p>
        </p:txBody>
      </p:sp>
      <p:pic>
        <p:nvPicPr>
          <p:cNvPr id="17" name="Obraz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6520" y="5877272"/>
            <a:ext cx="1347153" cy="880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808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83432" y="2058119"/>
            <a:ext cx="10009112" cy="4525963"/>
          </a:xfrm>
        </p:spPr>
        <p:txBody>
          <a:bodyPr/>
          <a:lstStyle/>
          <a:p>
            <a:pPr marL="0" indent="0">
              <a:buNone/>
            </a:pPr>
            <a:endParaRPr lang="pl-PL" sz="2000" dirty="0">
              <a:latin typeface="DaxPro-Medium" panose="02000506060000020004" pitchFamily="50" charset="-18"/>
            </a:endParaRPr>
          </a:p>
          <a:p>
            <a:pPr marL="0" indent="0">
              <a:buNone/>
            </a:pPr>
            <a:endParaRPr lang="pl-PL" sz="2400" dirty="0">
              <a:latin typeface="DaxPro-Medium" panose="02000506060000020004" pitchFamily="50" charset="-18"/>
            </a:endParaRP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7" name="Prostokąt 6"/>
          <p:cNvSpPr/>
          <p:nvPr/>
        </p:nvSpPr>
        <p:spPr>
          <a:xfrm>
            <a:off x="1199456" y="1805584"/>
            <a:ext cx="10153128" cy="53769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pl-PL" sz="2200" b="1" dirty="0" smtClean="0">
                <a:solidFill>
                  <a:schemeClr val="bg1"/>
                </a:solidFill>
                <a:latin typeface="+mj-lt"/>
              </a:rPr>
              <a:t>Jak oszacować koszty projektu?</a:t>
            </a:r>
            <a:endParaRPr lang="pl-PL" sz="2200" b="1" dirty="0">
              <a:latin typeface="+mj-lt"/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1127448" y="2528794"/>
            <a:ext cx="102251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 smtClean="0">
                <a:latin typeface="+mj-lt"/>
              </a:rPr>
              <a:t>Przykładowe szacunkowe koszty funkcjonowania miasta dostępne na </a:t>
            </a:r>
            <a:r>
              <a:rPr lang="pl-PL" sz="2800" dirty="0" smtClean="0">
                <a:latin typeface="+mj-lt"/>
                <a:hlinkClick r:id="rId2"/>
              </a:rPr>
              <a:t>www.cas.bialystok.pl</a:t>
            </a:r>
            <a:r>
              <a:rPr lang="pl-PL" sz="2800" dirty="0">
                <a:latin typeface="+mj-lt"/>
              </a:rPr>
              <a:t> </a:t>
            </a:r>
          </a:p>
        </p:txBody>
      </p:sp>
      <p:sp>
        <p:nvSpPr>
          <p:cNvPr id="15" name="Prostokąt 14"/>
          <p:cNvSpPr/>
          <p:nvPr/>
        </p:nvSpPr>
        <p:spPr>
          <a:xfrm>
            <a:off x="1" y="-4399"/>
            <a:ext cx="12192000" cy="9131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/>
          </a:p>
        </p:txBody>
      </p:sp>
      <p:sp>
        <p:nvSpPr>
          <p:cNvPr id="16" name="Tytuł 2"/>
          <p:cNvSpPr>
            <a:spLocks noGrp="1"/>
          </p:cNvSpPr>
          <p:nvPr>
            <p:ph type="title"/>
          </p:nvPr>
        </p:nvSpPr>
        <p:spPr>
          <a:xfrm>
            <a:off x="2255419" y="-4399"/>
            <a:ext cx="7681163" cy="913120"/>
          </a:xfrm>
        </p:spPr>
        <p:txBody>
          <a:bodyPr/>
          <a:lstStyle/>
          <a:p>
            <a:r>
              <a:rPr lang="pl-PL" sz="2600" b="1" dirty="0">
                <a:solidFill>
                  <a:schemeClr val="bg1"/>
                </a:solidFill>
              </a:rPr>
              <a:t>Budżet Obywatelski </a:t>
            </a:r>
            <a:r>
              <a:rPr lang="pl-PL" sz="2600" b="1" dirty="0" smtClean="0">
                <a:solidFill>
                  <a:schemeClr val="bg1"/>
                </a:solidFill>
              </a:rPr>
              <a:t>2025</a:t>
            </a:r>
            <a:endParaRPr lang="pl-PL" sz="2600" b="1" dirty="0">
              <a:solidFill>
                <a:schemeClr val="bg1"/>
              </a:solidFill>
            </a:endParaRPr>
          </a:p>
        </p:txBody>
      </p:sp>
      <p:pic>
        <p:nvPicPr>
          <p:cNvPr id="17" name="Obraz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6520" y="5877272"/>
            <a:ext cx="1347153" cy="880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337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07706" y="2957216"/>
            <a:ext cx="7472470" cy="1288079"/>
          </a:xfrm>
        </p:spPr>
        <p:txBody>
          <a:bodyPr/>
          <a:lstStyle/>
          <a:p>
            <a:pPr marL="0" indent="0">
              <a:buNone/>
            </a:pPr>
            <a:endParaRPr lang="pl-PL" sz="2000" dirty="0">
              <a:latin typeface="DaxPro-Medium" panose="02000506060000020004" pitchFamily="50" charset="-18"/>
            </a:endParaRPr>
          </a:p>
          <a:p>
            <a:pPr marL="0" indent="0">
              <a:buNone/>
            </a:pPr>
            <a:r>
              <a:rPr lang="pl-PL" sz="2000" dirty="0">
                <a:cs typeface="Times New Roman" pitchFamily="18" charset="0"/>
              </a:rPr>
              <a:t>Wykaz telefonów do pracowników znajduje się na stronie internetowej www.cas.bialystok.pl w zakładce Budżet Obywatelski.</a:t>
            </a:r>
            <a:endParaRPr lang="pl-PL" sz="2000" dirty="0"/>
          </a:p>
          <a:p>
            <a:pPr marL="0" indent="0">
              <a:buNone/>
            </a:pPr>
            <a:endParaRPr lang="pl-PL" sz="2400" dirty="0">
              <a:latin typeface="DaxPro-Medium" panose="02000506060000020004" pitchFamily="50" charset="-18"/>
            </a:endParaRPr>
          </a:p>
          <a:p>
            <a:pPr marL="0" indent="0">
              <a:buNone/>
            </a:pPr>
            <a:endParaRPr lang="pl-PL" sz="2400" dirty="0">
              <a:latin typeface="DaxPro-Medium" panose="02000506060000020004" pitchFamily="50" charset="-18"/>
            </a:endParaRP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pole tekstowe 3"/>
          <p:cNvSpPr txBox="1"/>
          <p:nvPr/>
        </p:nvSpPr>
        <p:spPr>
          <a:xfrm>
            <a:off x="98809" y="1587283"/>
            <a:ext cx="656377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 smtClean="0">
                <a:latin typeface="+mj-lt"/>
                <a:cs typeface="Times New Roman" pitchFamily="18" charset="0"/>
              </a:rPr>
              <a:t>Konsultowanie pomysłów do budżetu obywatelskiego:</a:t>
            </a:r>
          </a:p>
          <a:p>
            <a:pPr algn="ctr"/>
            <a:endParaRPr lang="pl-PL" sz="800" dirty="0" smtClean="0">
              <a:latin typeface="+mj-lt"/>
              <a:cs typeface="Times New Roman" pitchFamily="18" charset="0"/>
            </a:endParaRPr>
          </a:p>
          <a:p>
            <a:pPr algn="ctr"/>
            <a:r>
              <a:rPr lang="pl-PL" sz="2000" b="1" dirty="0">
                <a:latin typeface="+mj-lt"/>
                <a:cs typeface="Times New Roman" pitchFamily="18" charset="0"/>
              </a:rPr>
              <a:t>t</a:t>
            </a:r>
            <a:r>
              <a:rPr lang="pl-PL" sz="2000" b="1" dirty="0" smtClean="0">
                <a:latin typeface="+mj-lt"/>
                <a:cs typeface="Times New Roman" pitchFamily="18" charset="0"/>
              </a:rPr>
              <a:t>elefonicznie, mailowo oraz osobiście</a:t>
            </a:r>
          </a:p>
          <a:p>
            <a:pPr algn="ctr"/>
            <a:endParaRPr lang="pl-PL" sz="800" b="1" dirty="0" smtClean="0">
              <a:latin typeface="+mj-lt"/>
              <a:cs typeface="Times New Roman" pitchFamily="18" charset="0"/>
            </a:endParaRPr>
          </a:p>
          <a:p>
            <a:pPr algn="ctr"/>
            <a:r>
              <a:rPr lang="pl-PL" sz="2000" b="1" dirty="0" smtClean="0">
                <a:latin typeface="+mj-lt"/>
                <a:cs typeface="Times New Roman" pitchFamily="18" charset="0"/>
              </a:rPr>
              <a:t>w Centrum Aktywności Społecznej lub w poszczególnych departamentach merytorycznych</a:t>
            </a:r>
          </a:p>
          <a:p>
            <a:endParaRPr lang="pl-PL" b="1" dirty="0" smtClean="0">
              <a:latin typeface="DaxPro-Regular" panose="02000506060000020004" pitchFamily="50" charset="-18"/>
              <a:cs typeface="Times New Roman" pitchFamily="18" charset="0"/>
            </a:endParaRPr>
          </a:p>
        </p:txBody>
      </p:sp>
      <p:sp>
        <p:nvSpPr>
          <p:cNvPr id="16" name="Prostokąt 15"/>
          <p:cNvSpPr/>
          <p:nvPr/>
        </p:nvSpPr>
        <p:spPr>
          <a:xfrm>
            <a:off x="1" y="-4399"/>
            <a:ext cx="12192000" cy="9131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/>
          </a:p>
        </p:txBody>
      </p:sp>
      <p:sp>
        <p:nvSpPr>
          <p:cNvPr id="17" name="Tytuł 2"/>
          <p:cNvSpPr>
            <a:spLocks noGrp="1"/>
          </p:cNvSpPr>
          <p:nvPr>
            <p:ph type="title"/>
          </p:nvPr>
        </p:nvSpPr>
        <p:spPr>
          <a:xfrm>
            <a:off x="2255419" y="-4399"/>
            <a:ext cx="7681163" cy="913120"/>
          </a:xfrm>
        </p:spPr>
        <p:txBody>
          <a:bodyPr/>
          <a:lstStyle/>
          <a:p>
            <a:r>
              <a:rPr lang="pl-PL" sz="2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Budżet Obywatelski </a:t>
            </a:r>
            <a:r>
              <a:rPr lang="pl-PL" sz="26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2025</a:t>
            </a:r>
            <a:endParaRPr lang="pl-PL" sz="2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Prostokąt 17"/>
          <p:cNvSpPr/>
          <p:nvPr/>
        </p:nvSpPr>
        <p:spPr>
          <a:xfrm>
            <a:off x="0" y="862948"/>
            <a:ext cx="7932763" cy="53769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pl-PL" sz="2400" b="1" dirty="0" smtClean="0">
                <a:solidFill>
                  <a:schemeClr val="bg1"/>
                </a:solidFill>
                <a:cs typeface="Calibri Light" panose="020F0302020204030204" pitchFamily="34" charset="0"/>
              </a:rPr>
              <a:t>Gdzie uzyskać pomoc?</a:t>
            </a:r>
            <a:endParaRPr lang="pl-PL" sz="2400" b="1" dirty="0">
              <a:cs typeface="Calibri Light" panose="020F0302020204030204" pitchFamily="34" charset="0"/>
            </a:endParaRPr>
          </a:p>
        </p:txBody>
      </p:sp>
      <p:sp>
        <p:nvSpPr>
          <p:cNvPr id="12" name="Prostokąt 11"/>
          <p:cNvSpPr/>
          <p:nvPr/>
        </p:nvSpPr>
        <p:spPr>
          <a:xfrm>
            <a:off x="-95397" y="4469247"/>
            <a:ext cx="7248447" cy="53769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sz="2400" b="1" dirty="0" smtClean="0">
                <a:solidFill>
                  <a:schemeClr val="tx1"/>
                </a:solidFill>
                <a:latin typeface="+mj-lt"/>
              </a:rPr>
              <a:t>Maratony pisania projektów</a:t>
            </a:r>
            <a:endParaRPr lang="pl-PL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Prostokąt 12"/>
          <p:cNvSpPr/>
          <p:nvPr/>
        </p:nvSpPr>
        <p:spPr>
          <a:xfrm>
            <a:off x="0" y="5006943"/>
            <a:ext cx="7153050" cy="185105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smtClean="0">
                <a:solidFill>
                  <a:schemeClr val="bg1"/>
                </a:solidFill>
                <a:latin typeface="+mj-lt"/>
              </a:rPr>
              <a:t>13 </a:t>
            </a:r>
            <a:r>
              <a:rPr lang="pl-PL" b="1" dirty="0">
                <a:solidFill>
                  <a:schemeClr val="bg1"/>
                </a:solidFill>
                <a:latin typeface="+mj-lt"/>
              </a:rPr>
              <a:t>i </a:t>
            </a:r>
            <a:r>
              <a:rPr lang="pl-PL" b="1" dirty="0" smtClean="0">
                <a:solidFill>
                  <a:schemeClr val="bg1"/>
                </a:solidFill>
                <a:latin typeface="+mj-lt"/>
              </a:rPr>
              <a:t>19 </a:t>
            </a:r>
            <a:r>
              <a:rPr lang="pl-PL" b="1" dirty="0">
                <a:solidFill>
                  <a:schemeClr val="bg1"/>
                </a:solidFill>
                <a:latin typeface="+mj-lt"/>
              </a:rPr>
              <a:t>marca </a:t>
            </a:r>
            <a:r>
              <a:rPr lang="pl-PL" b="1" dirty="0" smtClean="0">
                <a:solidFill>
                  <a:schemeClr val="bg1"/>
                </a:solidFill>
                <a:latin typeface="+mj-lt"/>
              </a:rPr>
              <a:t>2024 </a:t>
            </a:r>
            <a:r>
              <a:rPr lang="pl-PL" b="1" dirty="0">
                <a:solidFill>
                  <a:schemeClr val="bg1"/>
                </a:solidFill>
                <a:latin typeface="+mj-lt"/>
              </a:rPr>
              <a:t>r. </a:t>
            </a:r>
            <a:r>
              <a:rPr lang="pl-PL" b="1" dirty="0" smtClean="0">
                <a:solidFill>
                  <a:schemeClr val="bg1"/>
                </a:solidFill>
                <a:latin typeface="+mj-lt"/>
              </a:rPr>
              <a:t>godz</a:t>
            </a:r>
            <a:r>
              <a:rPr lang="pl-PL" b="1" dirty="0">
                <a:solidFill>
                  <a:schemeClr val="bg1"/>
                </a:solidFill>
                <a:latin typeface="+mj-lt"/>
              </a:rPr>
              <a:t>. </a:t>
            </a:r>
            <a:r>
              <a:rPr lang="pl-PL" b="1" dirty="0" smtClean="0">
                <a:solidFill>
                  <a:schemeClr val="bg1"/>
                </a:solidFill>
                <a:latin typeface="+mj-lt"/>
              </a:rPr>
              <a:t>12:00-18:00</a:t>
            </a:r>
            <a:endParaRPr lang="pl-PL" b="1" dirty="0">
              <a:solidFill>
                <a:schemeClr val="bg1"/>
              </a:solidFill>
              <a:latin typeface="+mj-lt"/>
            </a:endParaRPr>
          </a:p>
          <a:p>
            <a:pPr algn="ctr"/>
            <a:endParaRPr lang="pl-PL" b="1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pl-PL" b="1" dirty="0">
                <a:solidFill>
                  <a:schemeClr val="bg1"/>
                </a:solidFill>
                <a:latin typeface="+mj-lt"/>
              </a:rPr>
              <a:t>Centrum Aktywności Społecznej</a:t>
            </a:r>
          </a:p>
          <a:p>
            <a:pPr algn="ctr"/>
            <a:r>
              <a:rPr lang="pl-PL" b="1" dirty="0" smtClean="0">
                <a:solidFill>
                  <a:schemeClr val="bg1"/>
                </a:solidFill>
                <a:latin typeface="+mj-lt"/>
              </a:rPr>
              <a:t>ul</a:t>
            </a:r>
            <a:r>
              <a:rPr lang="pl-PL" b="1" dirty="0">
                <a:solidFill>
                  <a:schemeClr val="bg1"/>
                </a:solidFill>
                <a:latin typeface="+mj-lt"/>
              </a:rPr>
              <a:t>. </a:t>
            </a:r>
            <a:r>
              <a:rPr lang="pl-PL" b="1" dirty="0" smtClean="0">
                <a:solidFill>
                  <a:schemeClr val="bg1"/>
                </a:solidFill>
                <a:latin typeface="+mj-lt"/>
              </a:rPr>
              <a:t>św</a:t>
            </a:r>
            <a:r>
              <a:rPr lang="pl-PL" b="1" dirty="0">
                <a:solidFill>
                  <a:schemeClr val="bg1"/>
                </a:solidFill>
                <a:latin typeface="+mj-lt"/>
              </a:rPr>
              <a:t>. Rocha </a:t>
            </a:r>
            <a:r>
              <a:rPr lang="pl-PL" b="1" dirty="0" smtClean="0">
                <a:solidFill>
                  <a:schemeClr val="bg1"/>
                </a:solidFill>
                <a:latin typeface="+mj-lt"/>
              </a:rPr>
              <a:t>3</a:t>
            </a:r>
            <a:endParaRPr lang="pl-PL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1" name="Obraz 20" descr="\\Zasoby\ckp\ZDJĘCIA i filmy\2023\2303 marzec\230320 Pierwszy Maraton BO2024\Obrobione małe\DSC_506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168" y="871249"/>
            <a:ext cx="4597309" cy="2845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Obraz 10" descr="\\Zasoby\ckp\ZDJĘCIA i filmy\2023\2303 marzec\230320 Pierwszy Maraton BO2024\Obrobione małe\DSC_507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169" y="3933056"/>
            <a:ext cx="4583832" cy="28556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912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1415480" y="2708920"/>
            <a:ext cx="104411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b="1" dirty="0" smtClean="0">
                <a:latin typeface="+mj-lt"/>
                <a:cs typeface="Times New Roman" pitchFamily="18" charset="0"/>
              </a:rPr>
              <a:t>przesłać zeskanowany wniosek na adres </a:t>
            </a:r>
            <a:r>
              <a:rPr lang="pl-PL" sz="2400" b="1" dirty="0" smtClean="0">
                <a:latin typeface="+mj-lt"/>
                <a:cs typeface="Times New Roman" pitchFamily="18" charset="0"/>
                <a:hlinkClick r:id="rId2"/>
              </a:rPr>
              <a:t>budzetobywatelski@um.bialystok.pl</a:t>
            </a:r>
            <a:endParaRPr lang="pl-PL" sz="2400" b="1" dirty="0" smtClean="0">
              <a:latin typeface="+mj-lt"/>
              <a:cs typeface="Times New Roman" pitchFamily="18" charset="0"/>
            </a:endParaRPr>
          </a:p>
          <a:p>
            <a:pPr marL="285750" indent="-285750"/>
            <a:r>
              <a:rPr lang="pl-PL" sz="2400" b="1" dirty="0" smtClean="0">
                <a:latin typeface="+mj-lt"/>
                <a:cs typeface="Times New Roman" pitchFamily="18" charset="0"/>
              </a:rPr>
              <a:t>    lub przesłać pocztą/ osobiście na adres: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 smtClean="0">
                <a:latin typeface="+mj-lt"/>
                <a:cs typeface="Times New Roman" pitchFamily="18" charset="0"/>
              </a:rPr>
              <a:t>w Kancelarii Ogólnej Urzędu Miejskiego, ul. Słonimska 1, 15-950 Białystok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 smtClean="0">
                <a:latin typeface="+mj-lt"/>
                <a:cs typeface="Times New Roman" pitchFamily="18" charset="0"/>
              </a:rPr>
              <a:t>w Centrum Aktywności Społecznej, ul. św. Rocha 3, pok. 3, 15-879 Białystok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1199456" y="1600203"/>
            <a:ext cx="10382944" cy="67666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 dirty="0">
              <a:solidFill>
                <a:schemeClr val="bg1"/>
              </a:solidFill>
              <a:latin typeface="DaxPro-Medium" panose="02000506060000020004" pitchFamily="50" charset="-18"/>
            </a:endParaRPr>
          </a:p>
          <a:p>
            <a:pPr marL="0" indent="0">
              <a:buNone/>
            </a:pPr>
            <a:r>
              <a:rPr lang="pl-PL" sz="2600" b="1" dirty="0" smtClean="0">
                <a:solidFill>
                  <a:schemeClr val="bg1"/>
                </a:solidFill>
                <a:latin typeface="+mj-lt"/>
              </a:rPr>
              <a:t>Gdzie można składać formularze zgłoszeniowe projektów?</a:t>
            </a:r>
          </a:p>
          <a:p>
            <a:pPr algn="ctr"/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1" y="-4399"/>
            <a:ext cx="12192000" cy="9131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/>
          </a:p>
        </p:txBody>
      </p:sp>
      <p:sp>
        <p:nvSpPr>
          <p:cNvPr id="7" name="Tytuł 2"/>
          <p:cNvSpPr txBox="1">
            <a:spLocks/>
          </p:cNvSpPr>
          <p:nvPr/>
        </p:nvSpPr>
        <p:spPr bwMode="auto">
          <a:xfrm>
            <a:off x="1991544" y="-4399"/>
            <a:ext cx="7681163" cy="913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l-PL" sz="2600" b="1" dirty="0" smtClean="0">
                <a:solidFill>
                  <a:schemeClr val="bg1"/>
                </a:solidFill>
              </a:rPr>
              <a:t>Budżet Obywatelski 2025</a:t>
            </a:r>
            <a:endParaRPr lang="pl-PL" sz="2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7476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" y="-4399"/>
            <a:ext cx="12192000" cy="9131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255419" y="-4399"/>
            <a:ext cx="7681163" cy="913120"/>
          </a:xfrm>
        </p:spPr>
        <p:txBody>
          <a:bodyPr/>
          <a:lstStyle/>
          <a:p>
            <a:r>
              <a:rPr lang="pl-PL" sz="2600" b="1" dirty="0">
                <a:solidFill>
                  <a:schemeClr val="bg1"/>
                </a:solidFill>
              </a:rPr>
              <a:t>Budżet </a:t>
            </a:r>
            <a:r>
              <a:rPr lang="pl-PL" sz="2600" b="1" dirty="0" smtClean="0">
                <a:solidFill>
                  <a:schemeClr val="bg1"/>
                </a:solidFill>
              </a:rPr>
              <a:t>Obywatelski 2025 – głosowanie</a:t>
            </a:r>
            <a:endParaRPr lang="pl-PL" sz="2600" b="1" dirty="0">
              <a:solidFill>
                <a:schemeClr val="bg1"/>
              </a:solidFill>
            </a:endParaRPr>
          </a:p>
        </p:txBody>
      </p:sp>
      <p:sp>
        <p:nvSpPr>
          <p:cNvPr id="10" name="Symbol zastępczy zawartości 1"/>
          <p:cNvSpPr>
            <a:spLocks noGrp="1"/>
          </p:cNvSpPr>
          <p:nvPr>
            <p:ph idx="1"/>
          </p:nvPr>
        </p:nvSpPr>
        <p:spPr>
          <a:xfrm>
            <a:off x="4394936" y="1278842"/>
            <a:ext cx="3402127" cy="513816"/>
          </a:xfrm>
        </p:spPr>
        <p:txBody>
          <a:bodyPr/>
          <a:lstStyle/>
          <a:p>
            <a:pPr marL="0" indent="0" algn="ctr">
              <a:buNone/>
            </a:pPr>
            <a:r>
              <a:rPr lang="pl-PL" sz="2800" dirty="0" smtClean="0">
                <a:solidFill>
                  <a:schemeClr val="bg1"/>
                </a:solidFill>
                <a:latin typeface="DaxPro-Bold" panose="02000506070000020004" pitchFamily="50" charset="-18"/>
              </a:rPr>
              <a:t>Głosowanie</a:t>
            </a:r>
            <a:endParaRPr lang="pl-PL" dirty="0">
              <a:solidFill>
                <a:schemeClr val="bg1"/>
              </a:solidFill>
              <a:latin typeface="DaxPro-Bold" panose="02000506070000020004" pitchFamily="50" charset="-18"/>
            </a:endParaRPr>
          </a:p>
        </p:txBody>
      </p:sp>
      <p:sp>
        <p:nvSpPr>
          <p:cNvPr id="11" name="Symbol zastępczy zawartości 1"/>
          <p:cNvSpPr txBox="1">
            <a:spLocks/>
          </p:cNvSpPr>
          <p:nvPr/>
        </p:nvSpPr>
        <p:spPr bwMode="auto">
          <a:xfrm>
            <a:off x="2255419" y="4869160"/>
            <a:ext cx="7803475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l-PL" sz="2800" dirty="0" smtClean="0">
                <a:latin typeface="+mj-lt"/>
              </a:rPr>
              <a:t>ze wszystkich zakwalifikowanych do głosowania</a:t>
            </a:r>
            <a:endParaRPr lang="pl-PL" sz="2800" dirty="0">
              <a:latin typeface="+mj-lt"/>
            </a:endParaRPr>
          </a:p>
        </p:txBody>
      </p:sp>
      <p:sp>
        <p:nvSpPr>
          <p:cNvPr id="13" name="Prostokąt zaokrąglony 12"/>
          <p:cNvSpPr/>
          <p:nvPr/>
        </p:nvSpPr>
        <p:spPr>
          <a:xfrm>
            <a:off x="4511821" y="2156237"/>
            <a:ext cx="3087921" cy="2437187"/>
          </a:xfrm>
          <a:prstGeom prst="round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>
              <a:solidFill>
                <a:schemeClr val="bg1"/>
              </a:solidFill>
            </a:endParaRPr>
          </a:p>
        </p:txBody>
      </p:sp>
      <p:sp>
        <p:nvSpPr>
          <p:cNvPr id="15" name="Prostokąt 14"/>
          <p:cNvSpPr/>
          <p:nvPr/>
        </p:nvSpPr>
        <p:spPr>
          <a:xfrm>
            <a:off x="5051578" y="2379396"/>
            <a:ext cx="2088841" cy="19697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pl-PL" sz="2800" dirty="0" smtClean="0">
                <a:solidFill>
                  <a:schemeClr val="bg1"/>
                </a:solidFill>
                <a:latin typeface="+mj-lt"/>
              </a:rPr>
              <a:t>maksymalnie</a:t>
            </a:r>
          </a:p>
          <a:p>
            <a:pPr lvl="0" algn="ctr"/>
            <a:r>
              <a:rPr lang="pl-PL" sz="6600" dirty="0" smtClean="0">
                <a:solidFill>
                  <a:schemeClr val="bg1"/>
                </a:solidFill>
                <a:latin typeface="+mj-lt"/>
              </a:rPr>
              <a:t>4</a:t>
            </a:r>
          </a:p>
          <a:p>
            <a:pPr lvl="0" algn="ctr"/>
            <a:r>
              <a:rPr lang="pl-PL" sz="2800" dirty="0" smtClean="0">
                <a:solidFill>
                  <a:schemeClr val="bg1"/>
                </a:solidFill>
                <a:latin typeface="+mj-lt"/>
              </a:rPr>
              <a:t>projektów</a:t>
            </a:r>
            <a:endParaRPr lang="pl-PL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Symbol zastępczy zawartości 1"/>
          <p:cNvSpPr txBox="1">
            <a:spLocks/>
          </p:cNvSpPr>
          <p:nvPr/>
        </p:nvSpPr>
        <p:spPr bwMode="auto">
          <a:xfrm>
            <a:off x="3568761" y="1370297"/>
            <a:ext cx="497404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l-PL" sz="2800" b="1" dirty="0" smtClean="0">
                <a:latin typeface="+mj-lt"/>
              </a:rPr>
              <a:t>Możliwość wybrania</a:t>
            </a:r>
            <a:endParaRPr lang="pl-PL" sz="2800" b="1" dirty="0">
              <a:latin typeface="+mj-lt"/>
            </a:endParaRPr>
          </a:p>
        </p:txBody>
      </p:sp>
      <p:pic>
        <p:nvPicPr>
          <p:cNvPr id="19" name="Obraz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6520" y="5877272"/>
            <a:ext cx="1347153" cy="880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67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0" y="0"/>
            <a:ext cx="12192000" cy="9131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439405" y="0"/>
            <a:ext cx="9313189" cy="913120"/>
          </a:xfrm>
        </p:spPr>
        <p:txBody>
          <a:bodyPr/>
          <a:lstStyle/>
          <a:p>
            <a:r>
              <a:rPr lang="pl-PL" sz="2600" b="1" dirty="0" smtClean="0">
                <a:solidFill>
                  <a:schemeClr val="bg1"/>
                </a:solidFill>
              </a:rPr>
              <a:t>Podsumowanie 11 </a:t>
            </a:r>
            <a:r>
              <a:rPr lang="pl-PL" sz="2600" b="1" dirty="0">
                <a:solidFill>
                  <a:schemeClr val="bg1"/>
                </a:solidFill>
              </a:rPr>
              <a:t>lat Budżetu Obywatelskiego w Białymstoku</a:t>
            </a:r>
          </a:p>
        </p:txBody>
      </p:sp>
      <p:pic>
        <p:nvPicPr>
          <p:cNvPr id="10" name="Obraz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2544" y="6052068"/>
            <a:ext cx="1233075" cy="805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7160443"/>
              </p:ext>
            </p:extLst>
          </p:nvPr>
        </p:nvGraphicFramePr>
        <p:xfrm>
          <a:off x="479376" y="1340768"/>
          <a:ext cx="10801196" cy="48574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12164">
                  <a:extLst>
                    <a:ext uri="{9D8B030D-6E8A-4147-A177-3AD203B41FA5}">
                      <a16:colId xmlns:a16="http://schemas.microsoft.com/office/drawing/2014/main" val="151066822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353250467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07316974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106845610"/>
                    </a:ext>
                  </a:extLst>
                </a:gridCol>
                <a:gridCol w="778098">
                  <a:extLst>
                    <a:ext uri="{9D8B030D-6E8A-4147-A177-3AD203B41FA5}">
                      <a16:colId xmlns:a16="http://schemas.microsoft.com/office/drawing/2014/main" val="1812292715"/>
                    </a:ext>
                  </a:extLst>
                </a:gridCol>
                <a:gridCol w="662062">
                  <a:extLst>
                    <a:ext uri="{9D8B030D-6E8A-4147-A177-3AD203B41FA5}">
                      <a16:colId xmlns:a16="http://schemas.microsoft.com/office/drawing/2014/main" val="333047706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6918859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35037242"/>
                    </a:ext>
                  </a:extLst>
                </a:gridCol>
                <a:gridCol w="768349">
                  <a:extLst>
                    <a:ext uri="{9D8B030D-6E8A-4147-A177-3AD203B41FA5}">
                      <a16:colId xmlns:a16="http://schemas.microsoft.com/office/drawing/2014/main" val="3679204959"/>
                    </a:ext>
                  </a:extLst>
                </a:gridCol>
                <a:gridCol w="743819">
                  <a:extLst>
                    <a:ext uri="{9D8B030D-6E8A-4147-A177-3AD203B41FA5}">
                      <a16:colId xmlns:a16="http://schemas.microsoft.com/office/drawing/2014/main" val="2478883181"/>
                    </a:ext>
                  </a:extLst>
                </a:gridCol>
                <a:gridCol w="704988">
                  <a:extLst>
                    <a:ext uri="{9D8B030D-6E8A-4147-A177-3AD203B41FA5}">
                      <a16:colId xmlns:a16="http://schemas.microsoft.com/office/drawing/2014/main" val="286319049"/>
                    </a:ext>
                  </a:extLst>
                </a:gridCol>
                <a:gridCol w="735172">
                  <a:extLst>
                    <a:ext uri="{9D8B030D-6E8A-4147-A177-3AD203B41FA5}">
                      <a16:colId xmlns:a16="http://schemas.microsoft.com/office/drawing/2014/main" val="93851655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695161813"/>
                    </a:ext>
                  </a:extLst>
                </a:gridCol>
              </a:tblGrid>
              <a:tr h="5541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solidFill>
                            <a:schemeClr val="bg1"/>
                          </a:solidFill>
                          <a:effectLst/>
                        </a:rPr>
                        <a:t>Nazwa</a:t>
                      </a:r>
                      <a:endParaRPr lang="pl-PL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07" marR="8107" marT="8107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solidFill>
                            <a:schemeClr val="bg1"/>
                          </a:solidFill>
                          <a:effectLst/>
                        </a:rPr>
                        <a:t>BO2014</a:t>
                      </a:r>
                      <a:endParaRPr lang="pl-PL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solidFill>
                            <a:schemeClr val="bg1"/>
                          </a:solidFill>
                          <a:effectLst/>
                        </a:rPr>
                        <a:t>BP2015</a:t>
                      </a:r>
                      <a:endParaRPr lang="pl-PL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solidFill>
                            <a:schemeClr val="bg1"/>
                          </a:solidFill>
                          <a:effectLst/>
                        </a:rPr>
                        <a:t>BO2016</a:t>
                      </a:r>
                      <a:endParaRPr lang="pl-PL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solidFill>
                            <a:schemeClr val="bg1"/>
                          </a:solidFill>
                          <a:effectLst/>
                        </a:rPr>
                        <a:t>BO2017</a:t>
                      </a:r>
                      <a:endParaRPr lang="pl-PL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solidFill>
                            <a:schemeClr val="bg1"/>
                          </a:solidFill>
                          <a:effectLst/>
                        </a:rPr>
                        <a:t>BO2018</a:t>
                      </a:r>
                      <a:endParaRPr lang="pl-PL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solidFill>
                            <a:schemeClr val="bg1"/>
                          </a:solidFill>
                          <a:effectLst/>
                        </a:rPr>
                        <a:t>BO2019</a:t>
                      </a:r>
                      <a:endParaRPr lang="pl-PL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07" marR="8107" marT="8107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solidFill>
                            <a:schemeClr val="bg1"/>
                          </a:solidFill>
                          <a:effectLst/>
                        </a:rPr>
                        <a:t>BO2020</a:t>
                      </a:r>
                      <a:endParaRPr lang="pl-PL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solidFill>
                            <a:schemeClr val="bg1"/>
                          </a:solidFill>
                          <a:effectLst/>
                        </a:rPr>
                        <a:t>BO2021</a:t>
                      </a:r>
                      <a:endParaRPr lang="pl-PL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solidFill>
                            <a:schemeClr val="bg1"/>
                          </a:solidFill>
                          <a:effectLst/>
                        </a:rPr>
                        <a:t>BO2022</a:t>
                      </a:r>
                      <a:endParaRPr lang="pl-PL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solidFill>
                            <a:schemeClr val="bg1"/>
                          </a:solidFill>
                          <a:effectLst/>
                        </a:rPr>
                        <a:t>BO2023</a:t>
                      </a:r>
                      <a:endParaRPr lang="pl-PL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solidFill>
                            <a:schemeClr val="bg1"/>
                          </a:solidFill>
                          <a:effectLst/>
                        </a:rPr>
                        <a:t>B02024</a:t>
                      </a:r>
                      <a:endParaRPr lang="pl-PL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solidFill>
                            <a:schemeClr val="bg1"/>
                          </a:solidFill>
                          <a:effectLst/>
                        </a:rPr>
                        <a:t>łącznie</a:t>
                      </a:r>
                      <a:endParaRPr lang="pl-PL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081949"/>
                  </a:ext>
                </a:extLst>
              </a:tr>
              <a:tr h="4430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solidFill>
                            <a:schemeClr val="bg1"/>
                          </a:solidFill>
                          <a:effectLst/>
                        </a:rPr>
                        <a:t>Rok</a:t>
                      </a:r>
                      <a:endParaRPr lang="pl-PL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07" marR="8107" marT="8107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2013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2014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2015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2016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2017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>
                          <a:effectLst/>
                        </a:rPr>
                        <a:t>2018</a:t>
                      </a:r>
                      <a:endParaRPr lang="pl-PL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07" marR="8107" marT="810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>
                          <a:effectLst/>
                        </a:rPr>
                        <a:t>2019</a:t>
                      </a:r>
                      <a:endParaRPr lang="pl-PL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>
                          <a:effectLst/>
                        </a:rPr>
                        <a:t>2020</a:t>
                      </a:r>
                      <a:endParaRPr lang="pl-PL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>
                          <a:effectLst/>
                        </a:rPr>
                        <a:t>2021</a:t>
                      </a:r>
                      <a:endParaRPr lang="pl-PL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>
                          <a:effectLst/>
                        </a:rPr>
                        <a:t>2022</a:t>
                      </a:r>
                      <a:endParaRPr lang="pl-PL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>
                          <a:effectLst/>
                        </a:rPr>
                        <a:t>2023</a:t>
                      </a:r>
                      <a:endParaRPr lang="pl-PL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solidFill>
                            <a:srgbClr val="C00000"/>
                          </a:solidFill>
                          <a:effectLst/>
                        </a:rPr>
                        <a:t>2013-2023</a:t>
                      </a:r>
                      <a:endParaRPr lang="pl-PL" sz="12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07889720"/>
                  </a:ext>
                </a:extLst>
              </a:tr>
              <a:tr h="4430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solidFill>
                            <a:schemeClr val="bg1"/>
                          </a:solidFill>
                          <a:effectLst/>
                        </a:rPr>
                        <a:t>Kwota</a:t>
                      </a:r>
                      <a:endParaRPr lang="pl-PL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07" marR="8107" marT="8107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10  mln zł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12  mln zł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20 mln zł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10 mln zł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10 mln zł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10 mln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07" marR="8107" marT="810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12 mln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12 mln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12 mln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12 mln zł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15 mln zł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solidFill>
                            <a:srgbClr val="C00000"/>
                          </a:solidFill>
                          <a:effectLst/>
                        </a:rPr>
                        <a:t>135 mln zł</a:t>
                      </a:r>
                      <a:endParaRPr lang="pl-PL" sz="12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174956"/>
                  </a:ext>
                </a:extLst>
              </a:tr>
              <a:tr h="5641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solidFill>
                            <a:schemeClr val="bg1"/>
                          </a:solidFill>
                          <a:effectLst/>
                        </a:rPr>
                        <a:t>Liczba zgłoszonych projektów</a:t>
                      </a:r>
                      <a:endParaRPr lang="pl-PL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07" marR="8107" marT="8107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>
                          <a:effectLst/>
                        </a:rPr>
                        <a:t>186</a:t>
                      </a:r>
                      <a:endParaRPr lang="pl-PL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102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>
                          <a:effectLst/>
                        </a:rPr>
                        <a:t>105</a:t>
                      </a:r>
                      <a:endParaRPr lang="pl-PL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120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104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154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07" marR="8107" marT="810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154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150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185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>
                          <a:effectLst/>
                        </a:rPr>
                        <a:t>247</a:t>
                      </a:r>
                      <a:endParaRPr lang="pl-PL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>
                          <a:effectLst/>
                        </a:rPr>
                        <a:t>184</a:t>
                      </a:r>
                      <a:endParaRPr lang="pl-PL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 smtClean="0">
                          <a:solidFill>
                            <a:srgbClr val="C00000"/>
                          </a:solidFill>
                          <a:effectLst/>
                        </a:rPr>
                        <a:t>1 691</a:t>
                      </a:r>
                      <a:endParaRPr lang="pl-PL" sz="12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7409549"/>
                  </a:ext>
                </a:extLst>
              </a:tr>
              <a:tr h="11276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solidFill>
                            <a:schemeClr val="bg1"/>
                          </a:solidFill>
                          <a:effectLst/>
                        </a:rPr>
                        <a:t>Liczba projektów zakwalifikowanych</a:t>
                      </a:r>
                      <a:br>
                        <a:rPr lang="pl-PL" sz="1200" b="1" dirty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pl-PL" sz="1200" b="1" dirty="0">
                          <a:solidFill>
                            <a:schemeClr val="bg1"/>
                          </a:solidFill>
                          <a:effectLst/>
                        </a:rPr>
                        <a:t>do głosowania</a:t>
                      </a:r>
                      <a:endParaRPr lang="pl-PL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07" marR="8107" marT="8107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51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56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57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62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44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93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07" marR="8107" marT="810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90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117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112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180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119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solidFill>
                            <a:srgbClr val="C00000"/>
                          </a:solidFill>
                          <a:effectLst/>
                        </a:rPr>
                        <a:t>981</a:t>
                      </a:r>
                      <a:endParaRPr lang="pl-PL" sz="12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3007880"/>
                  </a:ext>
                </a:extLst>
              </a:tr>
              <a:tr h="8412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solidFill>
                            <a:schemeClr val="bg1"/>
                          </a:solidFill>
                          <a:effectLst/>
                        </a:rPr>
                        <a:t>Liczba projektów wybranych do realizacji</a:t>
                      </a:r>
                      <a:endParaRPr lang="pl-PL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07" marR="8107" marT="8107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7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>
                          <a:effectLst/>
                        </a:rPr>
                        <a:t>14</a:t>
                      </a:r>
                      <a:endParaRPr lang="pl-PL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>
                          <a:effectLst/>
                        </a:rPr>
                        <a:t>39</a:t>
                      </a:r>
                      <a:endParaRPr lang="pl-PL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>
                          <a:effectLst/>
                        </a:rPr>
                        <a:t>29</a:t>
                      </a:r>
                      <a:endParaRPr lang="pl-PL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>
                          <a:effectLst/>
                        </a:rPr>
                        <a:t>36</a:t>
                      </a:r>
                      <a:endParaRPr lang="pl-PL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>
                          <a:effectLst/>
                        </a:rPr>
                        <a:t>27</a:t>
                      </a:r>
                      <a:endParaRPr lang="pl-PL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07" marR="8107" marT="8107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>
                          <a:effectLst/>
                        </a:rPr>
                        <a:t>32</a:t>
                      </a:r>
                      <a:endParaRPr lang="pl-PL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33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32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20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21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solidFill>
                            <a:srgbClr val="C00000"/>
                          </a:solidFill>
                          <a:effectLst/>
                        </a:rPr>
                        <a:t>290</a:t>
                      </a:r>
                      <a:endParaRPr lang="pl-PL" sz="12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07197239"/>
                  </a:ext>
                </a:extLst>
              </a:tr>
              <a:tr h="8840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solidFill>
                            <a:schemeClr val="bg1"/>
                          </a:solidFill>
                          <a:effectLst/>
                        </a:rPr>
                        <a:t>Liczba projektów zrealizowanych</a:t>
                      </a:r>
                      <a:endParaRPr lang="pl-PL" sz="1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07" marR="8107" marT="8107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7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 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13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 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39 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28  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35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 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26 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07" marR="8107" marT="810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29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 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25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 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16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8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effectLst/>
                        </a:rPr>
                        <a:t>-</a:t>
                      </a:r>
                      <a:endParaRPr lang="pl-PL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354" marR="9354" marT="935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>
                          <a:solidFill>
                            <a:srgbClr val="C00000"/>
                          </a:solidFill>
                          <a:effectLst/>
                        </a:rPr>
                        <a:t>226</a:t>
                      </a:r>
                      <a:endParaRPr lang="pl-PL" sz="12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14919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573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m.UM12266\Pulpit\tło na ekran PREZYDENT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9" y="-85700"/>
            <a:ext cx="12187602" cy="7029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2939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7794</TotalTime>
  <Words>737</Words>
  <Application>Microsoft Office PowerPoint</Application>
  <PresentationFormat>Panoramiczny</PresentationFormat>
  <Paragraphs>228</Paragraphs>
  <Slides>17</Slides>
  <Notes>11</Notes>
  <HiddenSlides>0</HiddenSlides>
  <MMClips>0</MMClips>
  <ScaleCrop>false</ScaleCrop>
  <HeadingPairs>
    <vt:vector size="6" baseType="variant">
      <vt:variant>
        <vt:lpstr>Używane czcionki</vt:lpstr>
      </vt:variant>
      <vt:variant>
        <vt:i4>10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8" baseType="lpstr">
      <vt:lpstr>Arial</vt:lpstr>
      <vt:lpstr>Calibri</vt:lpstr>
      <vt:lpstr>Calibri Light</vt:lpstr>
      <vt:lpstr>DaxPro-Bold</vt:lpstr>
      <vt:lpstr>DaxPro-ExtraBold</vt:lpstr>
      <vt:lpstr>DaxPro-Light</vt:lpstr>
      <vt:lpstr>DaxPro-Medium</vt:lpstr>
      <vt:lpstr>DaxPro-Regular</vt:lpstr>
      <vt:lpstr>Times New Roman</vt:lpstr>
      <vt:lpstr>Wingdings</vt:lpstr>
      <vt:lpstr>Motyw pakietu Office</vt:lpstr>
      <vt:lpstr>Prezentacja programu PowerPoint</vt:lpstr>
      <vt:lpstr>Prezentacja programu PowerPoint</vt:lpstr>
      <vt:lpstr>11 lat Budżetu Obywatelskiego w Białymstoku</vt:lpstr>
      <vt:lpstr>Budżet Obywatelski 2025 – kwota</vt:lpstr>
      <vt:lpstr>Budżet Obywatelski 2025 – limity</vt:lpstr>
      <vt:lpstr>Budżet Obywatelski 2025 – harmonogram</vt:lpstr>
      <vt:lpstr>Budżet Obywatelski 2025 – zasady</vt:lpstr>
      <vt:lpstr>Budżet Obywatelski 2025</vt:lpstr>
      <vt:lpstr>Budżet Obywatelski 2025 – zasady</vt:lpstr>
      <vt:lpstr>Budżet Obywatelski 2025 – zasady</vt:lpstr>
      <vt:lpstr>Budżet Obywatelski 2025</vt:lpstr>
      <vt:lpstr>Budżet Obywatelski 2025</vt:lpstr>
      <vt:lpstr>Budżet Obywatelski 2025</vt:lpstr>
      <vt:lpstr>Prezentacja programu PowerPoint</vt:lpstr>
      <vt:lpstr>Budżet Obywatelski 2025 – głosowanie</vt:lpstr>
      <vt:lpstr>Podsumowanie 11 lat Budżetu Obywatelskiego w Białymstoku</vt:lpstr>
      <vt:lpstr>Prezentacja programu PowerPoint</vt:lpstr>
    </vt:vector>
  </TitlesOfParts>
  <Company>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UM</dc:creator>
  <cp:lastModifiedBy>Użytkownik systemu Windows</cp:lastModifiedBy>
  <cp:revision>720</cp:revision>
  <cp:lastPrinted>2019-04-09T06:36:49Z</cp:lastPrinted>
  <dcterms:created xsi:type="dcterms:W3CDTF">2015-06-24T13:09:22Z</dcterms:created>
  <dcterms:modified xsi:type="dcterms:W3CDTF">2024-02-22T11:27:14Z</dcterms:modified>
</cp:coreProperties>
</file>